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8288000" cy="10287000"/>
  <p:notesSz cx="6858000" cy="9144000"/>
  <p:embeddedFontLst>
    <p:embeddedFont>
      <p:font typeface="Canva Sans" panose="020B0604020202020204" charset="0"/>
      <p:regular r:id="rId21"/>
    </p:embeddedFont>
    <p:embeddedFont>
      <p:font typeface="Canva Sans Bold" panose="020B0604020202020204" charset="0"/>
      <p:regular r:id="rId22"/>
    </p:embeddedFont>
    <p:embeddedFont>
      <p:font typeface="Canva Sans Bold Italics" panose="020B0604020202020204" charset="0"/>
      <p:regular r:id="rId23"/>
    </p:embeddedFont>
    <p:embeddedFont>
      <p:font typeface="Dumondi Condensed Bold" panose="020B0604020202020204" charset="-34"/>
      <p:regular r:id="rId24"/>
    </p:embeddedFont>
    <p:embeddedFont>
      <p:font typeface="Dumondi Condensed Bold Italics" panose="020B0604020202020204" charset="-34"/>
      <p:regular r:id="rId25"/>
    </p:embeddedFont>
    <p:embeddedFont>
      <p:font typeface="Dumondi Condensed Heavy" panose="020B0604020202020204" charset="-34"/>
      <p:regular r:id="rId26"/>
    </p:embeddedFont>
    <p:embeddedFont>
      <p:font typeface="Open Sans" panose="020B0606030504020204" pitchFamily="34" charset="0"/>
      <p:regular r:id="rId27"/>
    </p:embeddedFont>
    <p:embeddedFont>
      <p:font typeface="Open Sans Bold" panose="020B0806030504020204" charset="0"/>
      <p:regular r:id="rId28"/>
    </p:embeddedFont>
    <p:embeddedFont>
      <p:font typeface="TS Deniz Bold" panose="020B0604020202020204" charset="-78"/>
      <p:regular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4" d="100"/>
          <a:sy n="44" d="100"/>
        </p:scale>
        <p:origin x="876" y="5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svg"/><Relationship Id="rId21" Type="http://schemas.openxmlformats.org/officeDocument/2006/relationships/image" Target="../media/image20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5" Type="http://schemas.openxmlformats.org/officeDocument/2006/relationships/image" Target="../media/image24.sv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24" Type="http://schemas.openxmlformats.org/officeDocument/2006/relationships/image" Target="../media/image23.pn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23" Type="http://schemas.openxmlformats.org/officeDocument/2006/relationships/image" Target="../media/image22.sv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7" Type="http://schemas.openxmlformats.org/officeDocument/2006/relationships/image" Target="../media/image53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50.svg"/><Relationship Id="rId4" Type="http://schemas.openxmlformats.org/officeDocument/2006/relationships/image" Target="../media/image4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sv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8.svg"/><Relationship Id="rId7" Type="http://schemas.openxmlformats.org/officeDocument/2006/relationships/image" Target="../media/image2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Relationship Id="rId9" Type="http://schemas.openxmlformats.org/officeDocument/2006/relationships/image" Target="../media/image18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30.svg"/><Relationship Id="rId7" Type="http://schemas.openxmlformats.org/officeDocument/2006/relationships/image" Target="../media/image12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34.png"/><Relationship Id="rId5" Type="http://schemas.openxmlformats.org/officeDocument/2006/relationships/image" Target="../media/image32.svg"/><Relationship Id="rId10" Type="http://schemas.openxmlformats.org/officeDocument/2006/relationships/image" Target="../media/image33.png"/><Relationship Id="rId4" Type="http://schemas.openxmlformats.org/officeDocument/2006/relationships/image" Target="../media/image31.png"/><Relationship Id="rId9" Type="http://schemas.openxmlformats.org/officeDocument/2006/relationships/image" Target="../media/image14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9.png"/><Relationship Id="rId7" Type="http://schemas.openxmlformats.org/officeDocument/2006/relationships/image" Target="../media/image34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Relationship Id="rId9" Type="http://schemas.openxmlformats.org/officeDocument/2006/relationships/image" Target="../media/image44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6.png"/><Relationship Id="rId7" Type="http://schemas.openxmlformats.org/officeDocument/2006/relationships/image" Target="../media/image44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8.png"/><Relationship Id="rId10" Type="http://schemas.openxmlformats.org/officeDocument/2006/relationships/image" Target="../media/image34.png"/><Relationship Id="rId4" Type="http://schemas.openxmlformats.org/officeDocument/2006/relationships/image" Target="../media/image47.png"/><Relationship Id="rId9" Type="http://schemas.openxmlformats.org/officeDocument/2006/relationships/image" Target="../media/image50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7" Type="http://schemas.openxmlformats.org/officeDocument/2006/relationships/image" Target="../media/image51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50.svg"/><Relationship Id="rId4" Type="http://schemas.openxmlformats.org/officeDocument/2006/relationships/image" Target="../media/image4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7" Type="http://schemas.openxmlformats.org/officeDocument/2006/relationships/image" Target="../media/image52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50.svg"/><Relationship Id="rId4" Type="http://schemas.openxmlformats.org/officeDocument/2006/relationships/image" Target="../media/image4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696229" y="3217108"/>
            <a:ext cx="14895542" cy="1422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999"/>
              </a:lnSpc>
              <a:spcBef>
                <a:spcPct val="0"/>
              </a:spcBef>
            </a:pPr>
            <a:r>
              <a:rPr lang="en-US" sz="9999">
                <a:solidFill>
                  <a:srgbClr val="05061C"/>
                </a:solidFill>
                <a:latin typeface="Dumondi Condensed Heavy"/>
                <a:ea typeface="Dumondi Condensed Heavy"/>
                <a:cs typeface="Dumondi Condensed Heavy"/>
                <a:sym typeface="Dumondi Condensed Heavy"/>
              </a:rPr>
              <a:t>TRABAJO PRÁCTICO N°2 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2012567" y="4920877"/>
            <a:ext cx="14262867" cy="28956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1338"/>
              </a:lnSpc>
              <a:spcBef>
                <a:spcPct val="0"/>
              </a:spcBef>
            </a:pPr>
            <a:r>
              <a:rPr lang="en-US" sz="10308">
                <a:solidFill>
                  <a:srgbClr val="05061C"/>
                </a:solidFill>
                <a:latin typeface="Dumondi Condensed Bold Italics"/>
                <a:ea typeface="Dumondi Condensed Bold Italics"/>
                <a:cs typeface="Dumondi Condensed Bold Italics"/>
                <a:sym typeface="Dumondi Condensed Bold Italics"/>
              </a:rPr>
              <a:t> Sintaxis y Semántica de los Lenguajes K2055</a:t>
            </a:r>
          </a:p>
        </p:txBody>
      </p:sp>
      <p:sp>
        <p:nvSpPr>
          <p:cNvPr id="4" name="Freeform 4"/>
          <p:cNvSpPr/>
          <p:nvPr/>
        </p:nvSpPr>
        <p:spPr>
          <a:xfrm rot="-137772">
            <a:off x="7983782" y="245268"/>
            <a:ext cx="2320437" cy="1763532"/>
          </a:xfrm>
          <a:custGeom>
            <a:avLst/>
            <a:gdLst/>
            <a:ahLst/>
            <a:cxnLst/>
            <a:rect l="l" t="t" r="r" b="b"/>
            <a:pathLst>
              <a:path w="2320437" h="1763532">
                <a:moveTo>
                  <a:pt x="0" y="0"/>
                </a:moveTo>
                <a:lnTo>
                  <a:pt x="2320436" y="0"/>
                </a:lnTo>
                <a:lnTo>
                  <a:pt x="2320436" y="1763532"/>
                </a:lnTo>
                <a:lnTo>
                  <a:pt x="0" y="17635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AR"/>
          </a:p>
        </p:txBody>
      </p:sp>
      <p:sp>
        <p:nvSpPr>
          <p:cNvPr id="5" name="Freeform 5"/>
          <p:cNvSpPr/>
          <p:nvPr/>
        </p:nvSpPr>
        <p:spPr>
          <a:xfrm rot="1248835">
            <a:off x="1590729" y="-877670"/>
            <a:ext cx="3244749" cy="2289023"/>
          </a:xfrm>
          <a:custGeom>
            <a:avLst/>
            <a:gdLst/>
            <a:ahLst/>
            <a:cxnLst/>
            <a:rect l="l" t="t" r="r" b="b"/>
            <a:pathLst>
              <a:path w="3244749" h="2289023">
                <a:moveTo>
                  <a:pt x="0" y="0"/>
                </a:moveTo>
                <a:lnTo>
                  <a:pt x="3244749" y="0"/>
                </a:lnTo>
                <a:lnTo>
                  <a:pt x="3244749" y="2289023"/>
                </a:lnTo>
                <a:lnTo>
                  <a:pt x="0" y="228902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AR"/>
          </a:p>
        </p:txBody>
      </p:sp>
      <p:sp>
        <p:nvSpPr>
          <p:cNvPr id="6" name="Freeform 6"/>
          <p:cNvSpPr/>
          <p:nvPr/>
        </p:nvSpPr>
        <p:spPr>
          <a:xfrm rot="-7882916">
            <a:off x="15260428" y="-1317761"/>
            <a:ext cx="1873617" cy="2635522"/>
          </a:xfrm>
          <a:custGeom>
            <a:avLst/>
            <a:gdLst/>
            <a:ahLst/>
            <a:cxnLst/>
            <a:rect l="l" t="t" r="r" b="b"/>
            <a:pathLst>
              <a:path w="1873617" h="2635522">
                <a:moveTo>
                  <a:pt x="0" y="0"/>
                </a:moveTo>
                <a:lnTo>
                  <a:pt x="1873617" y="0"/>
                </a:lnTo>
                <a:lnTo>
                  <a:pt x="1873617" y="2635522"/>
                </a:lnTo>
                <a:lnTo>
                  <a:pt x="0" y="263552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AR"/>
          </a:p>
        </p:txBody>
      </p:sp>
      <p:sp>
        <p:nvSpPr>
          <p:cNvPr id="7" name="Freeform 7"/>
          <p:cNvSpPr/>
          <p:nvPr/>
        </p:nvSpPr>
        <p:spPr>
          <a:xfrm>
            <a:off x="17259300" y="869538"/>
            <a:ext cx="1762476" cy="2370078"/>
          </a:xfrm>
          <a:custGeom>
            <a:avLst/>
            <a:gdLst/>
            <a:ahLst/>
            <a:cxnLst/>
            <a:rect l="l" t="t" r="r" b="b"/>
            <a:pathLst>
              <a:path w="1762476" h="2370078">
                <a:moveTo>
                  <a:pt x="0" y="0"/>
                </a:moveTo>
                <a:lnTo>
                  <a:pt x="1762476" y="0"/>
                </a:lnTo>
                <a:lnTo>
                  <a:pt x="1762476" y="2370078"/>
                </a:lnTo>
                <a:lnTo>
                  <a:pt x="0" y="237007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AR"/>
          </a:p>
        </p:txBody>
      </p:sp>
      <p:sp>
        <p:nvSpPr>
          <p:cNvPr id="8" name="Freeform 8"/>
          <p:cNvSpPr/>
          <p:nvPr/>
        </p:nvSpPr>
        <p:spPr>
          <a:xfrm rot="6599664">
            <a:off x="4625379" y="-1677477"/>
            <a:ext cx="2604665" cy="3354954"/>
          </a:xfrm>
          <a:custGeom>
            <a:avLst/>
            <a:gdLst/>
            <a:ahLst/>
            <a:cxnLst/>
            <a:rect l="l" t="t" r="r" b="b"/>
            <a:pathLst>
              <a:path w="2604665" h="3354954">
                <a:moveTo>
                  <a:pt x="0" y="0"/>
                </a:moveTo>
                <a:lnTo>
                  <a:pt x="2604665" y="0"/>
                </a:lnTo>
                <a:lnTo>
                  <a:pt x="2604665" y="3354954"/>
                </a:lnTo>
                <a:lnTo>
                  <a:pt x="0" y="335495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AR"/>
          </a:p>
        </p:txBody>
      </p:sp>
      <p:sp>
        <p:nvSpPr>
          <p:cNvPr id="9" name="Freeform 9"/>
          <p:cNvSpPr/>
          <p:nvPr/>
        </p:nvSpPr>
        <p:spPr>
          <a:xfrm rot="2323462">
            <a:off x="11864509" y="-1629901"/>
            <a:ext cx="1864849" cy="3195225"/>
          </a:xfrm>
          <a:custGeom>
            <a:avLst/>
            <a:gdLst/>
            <a:ahLst/>
            <a:cxnLst/>
            <a:rect l="l" t="t" r="r" b="b"/>
            <a:pathLst>
              <a:path w="1864849" h="3195225">
                <a:moveTo>
                  <a:pt x="0" y="0"/>
                </a:moveTo>
                <a:lnTo>
                  <a:pt x="1864849" y="0"/>
                </a:lnTo>
                <a:lnTo>
                  <a:pt x="1864849" y="3195225"/>
                </a:lnTo>
                <a:lnTo>
                  <a:pt x="0" y="319522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AR"/>
          </a:p>
        </p:txBody>
      </p:sp>
      <p:sp>
        <p:nvSpPr>
          <p:cNvPr id="10" name="Freeform 10"/>
          <p:cNvSpPr/>
          <p:nvPr/>
        </p:nvSpPr>
        <p:spPr>
          <a:xfrm rot="891562">
            <a:off x="171874" y="3673643"/>
            <a:ext cx="1713652" cy="3261275"/>
          </a:xfrm>
          <a:custGeom>
            <a:avLst/>
            <a:gdLst/>
            <a:ahLst/>
            <a:cxnLst/>
            <a:rect l="l" t="t" r="r" b="b"/>
            <a:pathLst>
              <a:path w="1713652" h="3261275">
                <a:moveTo>
                  <a:pt x="0" y="0"/>
                </a:moveTo>
                <a:lnTo>
                  <a:pt x="1713652" y="0"/>
                </a:lnTo>
                <a:lnTo>
                  <a:pt x="1713652" y="3261275"/>
                </a:lnTo>
                <a:lnTo>
                  <a:pt x="0" y="3261275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AR"/>
          </a:p>
        </p:txBody>
      </p:sp>
      <p:sp>
        <p:nvSpPr>
          <p:cNvPr id="11" name="Freeform 11"/>
          <p:cNvSpPr/>
          <p:nvPr/>
        </p:nvSpPr>
        <p:spPr>
          <a:xfrm rot="-767621">
            <a:off x="5979882" y="8712120"/>
            <a:ext cx="1348960" cy="1443440"/>
          </a:xfrm>
          <a:custGeom>
            <a:avLst/>
            <a:gdLst/>
            <a:ahLst/>
            <a:cxnLst/>
            <a:rect l="l" t="t" r="r" b="b"/>
            <a:pathLst>
              <a:path w="1348960" h="1443440">
                <a:moveTo>
                  <a:pt x="0" y="0"/>
                </a:moveTo>
                <a:lnTo>
                  <a:pt x="1348960" y="0"/>
                </a:lnTo>
                <a:lnTo>
                  <a:pt x="1348960" y="1443440"/>
                </a:lnTo>
                <a:lnTo>
                  <a:pt x="0" y="144344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AR"/>
          </a:p>
        </p:txBody>
      </p:sp>
      <p:sp>
        <p:nvSpPr>
          <p:cNvPr id="12" name="Freeform 12"/>
          <p:cNvSpPr/>
          <p:nvPr/>
        </p:nvSpPr>
        <p:spPr>
          <a:xfrm>
            <a:off x="15087336" y="8002683"/>
            <a:ext cx="3936411" cy="2555088"/>
          </a:xfrm>
          <a:custGeom>
            <a:avLst/>
            <a:gdLst/>
            <a:ahLst/>
            <a:cxnLst/>
            <a:rect l="l" t="t" r="r" b="b"/>
            <a:pathLst>
              <a:path w="3936411" h="2555088">
                <a:moveTo>
                  <a:pt x="0" y="0"/>
                </a:moveTo>
                <a:lnTo>
                  <a:pt x="3936410" y="0"/>
                </a:lnTo>
                <a:lnTo>
                  <a:pt x="3936410" y="2555088"/>
                </a:lnTo>
                <a:lnTo>
                  <a:pt x="0" y="2555088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AR"/>
          </a:p>
        </p:txBody>
      </p:sp>
      <p:sp>
        <p:nvSpPr>
          <p:cNvPr id="13" name="Freeform 13"/>
          <p:cNvSpPr/>
          <p:nvPr/>
        </p:nvSpPr>
        <p:spPr>
          <a:xfrm rot="426402">
            <a:off x="-894040" y="7794813"/>
            <a:ext cx="2888339" cy="2594254"/>
          </a:xfrm>
          <a:custGeom>
            <a:avLst/>
            <a:gdLst/>
            <a:ahLst/>
            <a:cxnLst/>
            <a:rect l="l" t="t" r="r" b="b"/>
            <a:pathLst>
              <a:path w="2888339" h="2594254">
                <a:moveTo>
                  <a:pt x="0" y="0"/>
                </a:moveTo>
                <a:lnTo>
                  <a:pt x="2888339" y="0"/>
                </a:lnTo>
                <a:lnTo>
                  <a:pt x="2888339" y="2594254"/>
                </a:lnTo>
                <a:lnTo>
                  <a:pt x="0" y="2594254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AR"/>
          </a:p>
        </p:txBody>
      </p:sp>
      <p:sp>
        <p:nvSpPr>
          <p:cNvPr id="14" name="Freeform 14"/>
          <p:cNvSpPr/>
          <p:nvPr/>
        </p:nvSpPr>
        <p:spPr>
          <a:xfrm rot="1043741">
            <a:off x="8329315" y="8650200"/>
            <a:ext cx="3360285" cy="2413296"/>
          </a:xfrm>
          <a:custGeom>
            <a:avLst/>
            <a:gdLst/>
            <a:ahLst/>
            <a:cxnLst/>
            <a:rect l="l" t="t" r="r" b="b"/>
            <a:pathLst>
              <a:path w="3360285" h="2413296">
                <a:moveTo>
                  <a:pt x="0" y="0"/>
                </a:moveTo>
                <a:lnTo>
                  <a:pt x="3360285" y="0"/>
                </a:lnTo>
                <a:lnTo>
                  <a:pt x="3360285" y="2413295"/>
                </a:lnTo>
                <a:lnTo>
                  <a:pt x="0" y="2413295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AR"/>
          </a:p>
        </p:txBody>
      </p:sp>
      <p:sp>
        <p:nvSpPr>
          <p:cNvPr id="15" name="Freeform 15"/>
          <p:cNvSpPr/>
          <p:nvPr/>
        </p:nvSpPr>
        <p:spPr>
          <a:xfrm rot="-929103">
            <a:off x="2472369" y="8651978"/>
            <a:ext cx="2527838" cy="2068231"/>
          </a:xfrm>
          <a:custGeom>
            <a:avLst/>
            <a:gdLst/>
            <a:ahLst/>
            <a:cxnLst/>
            <a:rect l="l" t="t" r="r" b="b"/>
            <a:pathLst>
              <a:path w="2527838" h="2068231">
                <a:moveTo>
                  <a:pt x="0" y="0"/>
                </a:moveTo>
                <a:lnTo>
                  <a:pt x="2527839" y="0"/>
                </a:lnTo>
                <a:lnTo>
                  <a:pt x="2527839" y="2068231"/>
                </a:lnTo>
                <a:lnTo>
                  <a:pt x="0" y="2068231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AR"/>
          </a:p>
        </p:txBody>
      </p:sp>
      <p:sp>
        <p:nvSpPr>
          <p:cNvPr id="16" name="Freeform 16"/>
          <p:cNvSpPr/>
          <p:nvPr/>
        </p:nvSpPr>
        <p:spPr>
          <a:xfrm>
            <a:off x="12560577" y="8352066"/>
            <a:ext cx="1762476" cy="2370078"/>
          </a:xfrm>
          <a:custGeom>
            <a:avLst/>
            <a:gdLst/>
            <a:ahLst/>
            <a:cxnLst/>
            <a:rect l="l" t="t" r="r" b="b"/>
            <a:pathLst>
              <a:path w="1762476" h="2370078">
                <a:moveTo>
                  <a:pt x="0" y="0"/>
                </a:moveTo>
                <a:lnTo>
                  <a:pt x="1762476" y="0"/>
                </a:lnTo>
                <a:lnTo>
                  <a:pt x="1762476" y="2370078"/>
                </a:lnTo>
                <a:lnTo>
                  <a:pt x="0" y="237007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AR"/>
          </a:p>
        </p:txBody>
      </p:sp>
      <p:sp>
        <p:nvSpPr>
          <p:cNvPr id="17" name="Freeform 17"/>
          <p:cNvSpPr/>
          <p:nvPr/>
        </p:nvSpPr>
        <p:spPr>
          <a:xfrm rot="-807361" flipH="1">
            <a:off x="16553163" y="3512862"/>
            <a:ext cx="1713652" cy="3261275"/>
          </a:xfrm>
          <a:custGeom>
            <a:avLst/>
            <a:gdLst/>
            <a:ahLst/>
            <a:cxnLst/>
            <a:rect l="l" t="t" r="r" b="b"/>
            <a:pathLst>
              <a:path w="1713652" h="3261275">
                <a:moveTo>
                  <a:pt x="1713652" y="0"/>
                </a:moveTo>
                <a:lnTo>
                  <a:pt x="0" y="0"/>
                </a:lnTo>
                <a:lnTo>
                  <a:pt x="0" y="3261276"/>
                </a:lnTo>
                <a:lnTo>
                  <a:pt x="1713652" y="3261276"/>
                </a:lnTo>
                <a:lnTo>
                  <a:pt x="1713652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AR"/>
          </a:p>
        </p:txBody>
      </p:sp>
      <p:sp>
        <p:nvSpPr>
          <p:cNvPr id="18" name="Freeform 18"/>
          <p:cNvSpPr/>
          <p:nvPr/>
        </p:nvSpPr>
        <p:spPr>
          <a:xfrm rot="-1217368">
            <a:off x="-981827" y="973876"/>
            <a:ext cx="2689340" cy="1789633"/>
          </a:xfrm>
          <a:custGeom>
            <a:avLst/>
            <a:gdLst/>
            <a:ahLst/>
            <a:cxnLst/>
            <a:rect l="l" t="t" r="r" b="b"/>
            <a:pathLst>
              <a:path w="2689340" h="1789633">
                <a:moveTo>
                  <a:pt x="0" y="0"/>
                </a:moveTo>
                <a:lnTo>
                  <a:pt x="2689340" y="0"/>
                </a:lnTo>
                <a:lnTo>
                  <a:pt x="2689340" y="1789634"/>
                </a:lnTo>
                <a:lnTo>
                  <a:pt x="0" y="1789634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AR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933685" y="-1028700"/>
            <a:ext cx="4856524" cy="4114800"/>
          </a:xfrm>
          <a:custGeom>
            <a:avLst/>
            <a:gdLst/>
            <a:ahLst/>
            <a:cxnLst/>
            <a:rect l="l" t="t" r="r" b="b"/>
            <a:pathLst>
              <a:path w="4856524" h="4114800">
                <a:moveTo>
                  <a:pt x="0" y="0"/>
                </a:moveTo>
                <a:lnTo>
                  <a:pt x="4856523" y="0"/>
                </a:lnTo>
                <a:lnTo>
                  <a:pt x="485652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AR"/>
          </a:p>
        </p:txBody>
      </p:sp>
      <p:sp>
        <p:nvSpPr>
          <p:cNvPr id="3" name="Freeform 3"/>
          <p:cNvSpPr/>
          <p:nvPr/>
        </p:nvSpPr>
        <p:spPr>
          <a:xfrm rot="-9716395" flipH="1">
            <a:off x="16081038" y="-592328"/>
            <a:ext cx="4413924" cy="5232022"/>
          </a:xfrm>
          <a:custGeom>
            <a:avLst/>
            <a:gdLst/>
            <a:ahLst/>
            <a:cxnLst/>
            <a:rect l="l" t="t" r="r" b="b"/>
            <a:pathLst>
              <a:path w="4413924" h="5232022">
                <a:moveTo>
                  <a:pt x="4413924" y="0"/>
                </a:moveTo>
                <a:lnTo>
                  <a:pt x="0" y="0"/>
                </a:lnTo>
                <a:lnTo>
                  <a:pt x="0" y="5232023"/>
                </a:lnTo>
                <a:lnTo>
                  <a:pt x="4413924" y="5232023"/>
                </a:lnTo>
                <a:lnTo>
                  <a:pt x="441392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AR"/>
          </a:p>
        </p:txBody>
      </p:sp>
      <p:grpSp>
        <p:nvGrpSpPr>
          <p:cNvPr id="4" name="Group 4"/>
          <p:cNvGrpSpPr/>
          <p:nvPr/>
        </p:nvGrpSpPr>
        <p:grpSpPr>
          <a:xfrm>
            <a:off x="16161110" y="0"/>
            <a:ext cx="2196380" cy="2381673"/>
            <a:chOff x="0" y="0"/>
            <a:chExt cx="8019247" cy="869577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019247" cy="8695774"/>
            </a:xfrm>
            <a:custGeom>
              <a:avLst/>
              <a:gdLst/>
              <a:ahLst/>
              <a:cxnLst/>
              <a:rect l="l" t="t" r="r" b="b"/>
              <a:pathLst>
                <a:path w="8019247" h="8695774">
                  <a:moveTo>
                    <a:pt x="0" y="8255188"/>
                  </a:moveTo>
                  <a:lnTo>
                    <a:pt x="0" y="440586"/>
                  </a:lnTo>
                  <a:cubicBezTo>
                    <a:pt x="0" y="197104"/>
                    <a:pt x="272654" y="0"/>
                    <a:pt x="609463" y="0"/>
                  </a:cubicBezTo>
                  <a:lnTo>
                    <a:pt x="7409784" y="0"/>
                  </a:lnTo>
                  <a:cubicBezTo>
                    <a:pt x="7746592" y="0"/>
                    <a:pt x="8019247" y="198264"/>
                    <a:pt x="8019247" y="440586"/>
                  </a:cubicBezTo>
                  <a:lnTo>
                    <a:pt x="8019247" y="8255188"/>
                  </a:lnTo>
                  <a:cubicBezTo>
                    <a:pt x="8019247" y="8498670"/>
                    <a:pt x="7746592" y="8695774"/>
                    <a:pt x="7409784" y="8695774"/>
                  </a:cubicBezTo>
                  <a:lnTo>
                    <a:pt x="609463" y="8695774"/>
                  </a:lnTo>
                  <a:cubicBezTo>
                    <a:pt x="274258" y="8695774"/>
                    <a:pt x="0" y="8498670"/>
                    <a:pt x="0" y="8255188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s-AR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6161110" y="0"/>
            <a:ext cx="2196380" cy="2381673"/>
            <a:chOff x="0" y="0"/>
            <a:chExt cx="8019247" cy="869577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019247" cy="8695774"/>
            </a:xfrm>
            <a:custGeom>
              <a:avLst/>
              <a:gdLst/>
              <a:ahLst/>
              <a:cxnLst/>
              <a:rect l="l" t="t" r="r" b="b"/>
              <a:pathLst>
                <a:path w="8019247" h="8695774">
                  <a:moveTo>
                    <a:pt x="0" y="8255188"/>
                  </a:moveTo>
                  <a:lnTo>
                    <a:pt x="0" y="440586"/>
                  </a:lnTo>
                  <a:cubicBezTo>
                    <a:pt x="0" y="197104"/>
                    <a:pt x="272654" y="0"/>
                    <a:pt x="609463" y="0"/>
                  </a:cubicBezTo>
                  <a:lnTo>
                    <a:pt x="7409784" y="0"/>
                  </a:lnTo>
                  <a:cubicBezTo>
                    <a:pt x="7746592" y="0"/>
                    <a:pt x="8019247" y="198264"/>
                    <a:pt x="8019247" y="440586"/>
                  </a:cubicBezTo>
                  <a:lnTo>
                    <a:pt x="8019247" y="8255188"/>
                  </a:lnTo>
                  <a:cubicBezTo>
                    <a:pt x="8019247" y="8498670"/>
                    <a:pt x="7746592" y="8695774"/>
                    <a:pt x="7409784" y="8695774"/>
                  </a:cubicBezTo>
                  <a:lnTo>
                    <a:pt x="609463" y="8695774"/>
                  </a:lnTo>
                  <a:cubicBezTo>
                    <a:pt x="274258" y="8695774"/>
                    <a:pt x="0" y="8498670"/>
                    <a:pt x="0" y="8255188"/>
                  </a:cubicBezTo>
                  <a:close/>
                </a:path>
              </a:pathLst>
            </a:custGeom>
            <a:blipFill>
              <a:blip r:embed="rId6"/>
              <a:stretch>
                <a:fillRect l="-4218" r="-4218"/>
              </a:stretch>
            </a:blipFill>
            <a:ln w="152400" cap="sq">
              <a:solidFill>
                <a:srgbClr val="A0E0F4"/>
              </a:solidFill>
              <a:prstDash val="solid"/>
              <a:miter/>
            </a:ln>
          </p:spPr>
          <p:txBody>
            <a:bodyPr/>
            <a:lstStyle/>
            <a:p>
              <a:endParaRPr lang="es-AR"/>
            </a:p>
          </p:txBody>
        </p:sp>
      </p:grpSp>
      <p:sp>
        <p:nvSpPr>
          <p:cNvPr id="8" name="Freeform 8"/>
          <p:cNvSpPr/>
          <p:nvPr/>
        </p:nvSpPr>
        <p:spPr>
          <a:xfrm>
            <a:off x="494577" y="1518845"/>
            <a:ext cx="15666533" cy="7739455"/>
          </a:xfrm>
          <a:custGeom>
            <a:avLst/>
            <a:gdLst/>
            <a:ahLst/>
            <a:cxnLst/>
            <a:rect l="l" t="t" r="r" b="b"/>
            <a:pathLst>
              <a:path w="15666533" h="7739455">
                <a:moveTo>
                  <a:pt x="0" y="0"/>
                </a:moveTo>
                <a:lnTo>
                  <a:pt x="15666533" y="0"/>
                </a:lnTo>
                <a:lnTo>
                  <a:pt x="15666533" y="7739455"/>
                </a:lnTo>
                <a:lnTo>
                  <a:pt x="0" y="773945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s-AR"/>
          </a:p>
        </p:txBody>
      </p:sp>
      <p:sp>
        <p:nvSpPr>
          <p:cNvPr id="9" name="TextBox 9"/>
          <p:cNvSpPr txBox="1"/>
          <p:nvPr/>
        </p:nvSpPr>
        <p:spPr>
          <a:xfrm>
            <a:off x="0" y="-375708"/>
            <a:ext cx="4178796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BNF C#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56575" y="3566830"/>
            <a:ext cx="9754680" cy="4291061"/>
          </a:xfrm>
          <a:custGeom>
            <a:avLst/>
            <a:gdLst/>
            <a:ahLst/>
            <a:cxnLst/>
            <a:rect l="l" t="t" r="r" b="b"/>
            <a:pathLst>
              <a:path w="9754680" h="4291061">
                <a:moveTo>
                  <a:pt x="0" y="0"/>
                </a:moveTo>
                <a:lnTo>
                  <a:pt x="9754680" y="0"/>
                </a:lnTo>
                <a:lnTo>
                  <a:pt x="9754680" y="4291061"/>
                </a:lnTo>
                <a:lnTo>
                  <a:pt x="0" y="42910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AR"/>
          </a:p>
        </p:txBody>
      </p:sp>
      <p:sp>
        <p:nvSpPr>
          <p:cNvPr id="3" name="Freeform 3"/>
          <p:cNvSpPr/>
          <p:nvPr/>
        </p:nvSpPr>
        <p:spPr>
          <a:xfrm>
            <a:off x="9679028" y="3566830"/>
            <a:ext cx="8547494" cy="1431239"/>
          </a:xfrm>
          <a:custGeom>
            <a:avLst/>
            <a:gdLst/>
            <a:ahLst/>
            <a:cxnLst/>
            <a:rect l="l" t="t" r="r" b="b"/>
            <a:pathLst>
              <a:path w="8547494" h="1431239">
                <a:moveTo>
                  <a:pt x="0" y="0"/>
                </a:moveTo>
                <a:lnTo>
                  <a:pt x="8547494" y="0"/>
                </a:lnTo>
                <a:lnTo>
                  <a:pt x="8547494" y="1431239"/>
                </a:lnTo>
                <a:lnTo>
                  <a:pt x="0" y="14312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855" t="-13031" r="-12547" b="-22805"/>
            </a:stretch>
          </a:blipFill>
        </p:spPr>
        <p:txBody>
          <a:bodyPr/>
          <a:lstStyle/>
          <a:p>
            <a:endParaRPr lang="es-AR"/>
          </a:p>
        </p:txBody>
      </p:sp>
      <p:sp>
        <p:nvSpPr>
          <p:cNvPr id="4" name="Freeform 4"/>
          <p:cNvSpPr/>
          <p:nvPr/>
        </p:nvSpPr>
        <p:spPr>
          <a:xfrm>
            <a:off x="9679028" y="5233337"/>
            <a:ext cx="8547494" cy="1219768"/>
          </a:xfrm>
          <a:custGeom>
            <a:avLst/>
            <a:gdLst/>
            <a:ahLst/>
            <a:cxnLst/>
            <a:rect l="l" t="t" r="r" b="b"/>
            <a:pathLst>
              <a:path w="8547494" h="1219768">
                <a:moveTo>
                  <a:pt x="0" y="0"/>
                </a:moveTo>
                <a:lnTo>
                  <a:pt x="8547494" y="0"/>
                </a:lnTo>
                <a:lnTo>
                  <a:pt x="8547494" y="1219768"/>
                </a:lnTo>
                <a:lnTo>
                  <a:pt x="0" y="121976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6097" t="-19582" b="-30264"/>
            </a:stretch>
          </a:blipFill>
        </p:spPr>
        <p:txBody>
          <a:bodyPr/>
          <a:lstStyle/>
          <a:p>
            <a:endParaRPr lang="es-AR"/>
          </a:p>
        </p:txBody>
      </p:sp>
      <p:sp>
        <p:nvSpPr>
          <p:cNvPr id="5" name="Freeform 5"/>
          <p:cNvSpPr/>
          <p:nvPr/>
        </p:nvSpPr>
        <p:spPr>
          <a:xfrm>
            <a:off x="9679028" y="6691230"/>
            <a:ext cx="8338868" cy="1275209"/>
          </a:xfrm>
          <a:custGeom>
            <a:avLst/>
            <a:gdLst/>
            <a:ahLst/>
            <a:cxnLst/>
            <a:rect l="l" t="t" r="r" b="b"/>
            <a:pathLst>
              <a:path w="8338868" h="1275209">
                <a:moveTo>
                  <a:pt x="0" y="0"/>
                </a:moveTo>
                <a:lnTo>
                  <a:pt x="8338868" y="0"/>
                </a:lnTo>
                <a:lnTo>
                  <a:pt x="8338868" y="1275209"/>
                </a:lnTo>
                <a:lnTo>
                  <a:pt x="0" y="127520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479" t="-14258" b="-23440"/>
            </a:stretch>
          </a:blipFill>
        </p:spPr>
        <p:txBody>
          <a:bodyPr/>
          <a:lstStyle/>
          <a:p>
            <a:endParaRPr lang="es-AR"/>
          </a:p>
        </p:txBody>
      </p:sp>
      <p:sp>
        <p:nvSpPr>
          <p:cNvPr id="6" name="TextBox 6"/>
          <p:cNvSpPr txBox="1"/>
          <p:nvPr/>
        </p:nvSpPr>
        <p:spPr>
          <a:xfrm>
            <a:off x="-419660" y="217826"/>
            <a:ext cx="15811372" cy="14674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040"/>
              </a:lnSpc>
            </a:pPr>
            <a:r>
              <a:rPr lang="en-US" sz="8600" u="sng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Javascript - Ordenamiento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56575" y="2134895"/>
            <a:ext cx="8126016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Funcion “sort()” Ejemplo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0" y="8450993"/>
            <a:ext cx="18288000" cy="118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En Google Chrome se utiliza el motor V8 para  ejecutar Javascript tambien lo utiliza Node.js. Depende del navegador Firefox tiene SpiderMonkey y Safari JavaScriptCore . 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14350" y="-779148"/>
            <a:ext cx="9165161" cy="11845296"/>
            <a:chOff x="0" y="0"/>
            <a:chExt cx="2413870" cy="311974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13870" cy="3119749"/>
            </a:xfrm>
            <a:custGeom>
              <a:avLst/>
              <a:gdLst/>
              <a:ahLst/>
              <a:cxnLst/>
              <a:rect l="l" t="t" r="r" b="b"/>
              <a:pathLst>
                <a:path w="2413870" h="3119749">
                  <a:moveTo>
                    <a:pt x="0" y="0"/>
                  </a:moveTo>
                  <a:lnTo>
                    <a:pt x="2413870" y="0"/>
                  </a:lnTo>
                  <a:lnTo>
                    <a:pt x="2413870" y="3119749"/>
                  </a:lnTo>
                  <a:lnTo>
                    <a:pt x="0" y="3119749"/>
                  </a:lnTo>
                  <a:close/>
                </a:path>
              </a:pathLst>
            </a:custGeom>
            <a:solidFill>
              <a:srgbClr val="4E767D"/>
            </a:solidFill>
          </p:spPr>
          <p:txBody>
            <a:bodyPr/>
            <a:lstStyle/>
            <a:p>
              <a:endParaRPr lang="es-A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2413870" cy="31673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74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8827273" y="4794425"/>
            <a:ext cx="9722940" cy="1647318"/>
          </a:xfrm>
          <a:custGeom>
            <a:avLst/>
            <a:gdLst/>
            <a:ahLst/>
            <a:cxnLst/>
            <a:rect l="l" t="t" r="r" b="b"/>
            <a:pathLst>
              <a:path w="9722940" h="1647318">
                <a:moveTo>
                  <a:pt x="0" y="0"/>
                </a:moveTo>
                <a:lnTo>
                  <a:pt x="9722940" y="0"/>
                </a:lnTo>
                <a:lnTo>
                  <a:pt x="9722940" y="1647318"/>
                </a:lnTo>
                <a:lnTo>
                  <a:pt x="0" y="16473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36797"/>
            </a:stretch>
          </a:blipFill>
        </p:spPr>
        <p:txBody>
          <a:bodyPr/>
          <a:lstStyle/>
          <a:p>
            <a:endParaRPr lang="es-AR"/>
          </a:p>
        </p:txBody>
      </p:sp>
      <p:sp>
        <p:nvSpPr>
          <p:cNvPr id="6" name="Freeform 6"/>
          <p:cNvSpPr/>
          <p:nvPr/>
        </p:nvSpPr>
        <p:spPr>
          <a:xfrm>
            <a:off x="139887" y="471846"/>
            <a:ext cx="8281312" cy="9815154"/>
          </a:xfrm>
          <a:custGeom>
            <a:avLst/>
            <a:gdLst/>
            <a:ahLst/>
            <a:cxnLst/>
            <a:rect l="l" t="t" r="r" b="b"/>
            <a:pathLst>
              <a:path w="8281312" h="9815154">
                <a:moveTo>
                  <a:pt x="0" y="0"/>
                </a:moveTo>
                <a:lnTo>
                  <a:pt x="8281312" y="0"/>
                </a:lnTo>
                <a:lnTo>
                  <a:pt x="8281312" y="9815154"/>
                </a:lnTo>
                <a:lnTo>
                  <a:pt x="0" y="981515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018" t="-950" r="-4018"/>
            </a:stretch>
          </a:blipFill>
        </p:spPr>
        <p:txBody>
          <a:bodyPr/>
          <a:lstStyle/>
          <a:p>
            <a:endParaRPr lang="es-AR"/>
          </a:p>
        </p:txBody>
      </p:sp>
      <p:sp>
        <p:nvSpPr>
          <p:cNvPr id="7" name="Freeform 7"/>
          <p:cNvSpPr/>
          <p:nvPr/>
        </p:nvSpPr>
        <p:spPr>
          <a:xfrm>
            <a:off x="8827273" y="6689393"/>
            <a:ext cx="8911810" cy="1508201"/>
          </a:xfrm>
          <a:custGeom>
            <a:avLst/>
            <a:gdLst/>
            <a:ahLst/>
            <a:cxnLst/>
            <a:rect l="l" t="t" r="r" b="b"/>
            <a:pathLst>
              <a:path w="8911810" h="1508201">
                <a:moveTo>
                  <a:pt x="0" y="0"/>
                </a:moveTo>
                <a:lnTo>
                  <a:pt x="8911810" y="0"/>
                </a:lnTo>
                <a:lnTo>
                  <a:pt x="8911810" y="1508201"/>
                </a:lnTo>
                <a:lnTo>
                  <a:pt x="0" y="150820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8139" t="-19518" b="-67427"/>
            </a:stretch>
          </a:blipFill>
        </p:spPr>
        <p:txBody>
          <a:bodyPr/>
          <a:lstStyle/>
          <a:p>
            <a:endParaRPr lang="es-AR"/>
          </a:p>
        </p:txBody>
      </p:sp>
      <p:sp>
        <p:nvSpPr>
          <p:cNvPr id="8" name="TextBox 8"/>
          <p:cNvSpPr txBox="1"/>
          <p:nvPr/>
        </p:nvSpPr>
        <p:spPr>
          <a:xfrm>
            <a:off x="8967160" y="117756"/>
            <a:ext cx="8946531" cy="28307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75"/>
              </a:lnSpc>
            </a:pPr>
            <a:endParaRPr/>
          </a:p>
          <a:p>
            <a:pPr algn="ctr">
              <a:lnSpc>
                <a:spcPts val="5675"/>
              </a:lnSpc>
            </a:pPr>
            <a:r>
              <a:rPr lang="en-US" sz="4053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ALGORITMO DE ORDENAMIENTO “bubble-sort”</a:t>
            </a:r>
          </a:p>
          <a:p>
            <a:pPr algn="just">
              <a:lnSpc>
                <a:spcPts val="5675"/>
              </a:lnSpc>
            </a:pPr>
            <a:endParaRPr lang="en-US" sz="4053">
              <a:solidFill>
                <a:srgbClr val="000000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055580" y="2766235"/>
            <a:ext cx="8769690" cy="1780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Intercambia repetidamente elementos adyacentes para organizarlos de forma ascendente.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14350" y="-779148"/>
            <a:ext cx="9165161" cy="11845296"/>
            <a:chOff x="0" y="0"/>
            <a:chExt cx="2413870" cy="311974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13870" cy="3119749"/>
            </a:xfrm>
            <a:custGeom>
              <a:avLst/>
              <a:gdLst/>
              <a:ahLst/>
              <a:cxnLst/>
              <a:rect l="l" t="t" r="r" b="b"/>
              <a:pathLst>
                <a:path w="2413870" h="3119749">
                  <a:moveTo>
                    <a:pt x="0" y="0"/>
                  </a:moveTo>
                  <a:lnTo>
                    <a:pt x="2413870" y="0"/>
                  </a:lnTo>
                  <a:lnTo>
                    <a:pt x="2413870" y="3119749"/>
                  </a:lnTo>
                  <a:lnTo>
                    <a:pt x="0" y="3119749"/>
                  </a:lnTo>
                  <a:close/>
                </a:path>
              </a:pathLst>
            </a:custGeom>
            <a:solidFill>
              <a:srgbClr val="4E767D"/>
            </a:solidFill>
          </p:spPr>
          <p:txBody>
            <a:bodyPr/>
            <a:lstStyle/>
            <a:p>
              <a:endParaRPr lang="es-A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2413870" cy="31673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74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8646940" y="5144907"/>
            <a:ext cx="9522354" cy="1689238"/>
          </a:xfrm>
          <a:custGeom>
            <a:avLst/>
            <a:gdLst/>
            <a:ahLst/>
            <a:cxnLst/>
            <a:rect l="l" t="t" r="r" b="b"/>
            <a:pathLst>
              <a:path w="9522354" h="1689238">
                <a:moveTo>
                  <a:pt x="0" y="0"/>
                </a:moveTo>
                <a:lnTo>
                  <a:pt x="9522353" y="0"/>
                </a:lnTo>
                <a:lnTo>
                  <a:pt x="9522353" y="1689239"/>
                </a:lnTo>
                <a:lnTo>
                  <a:pt x="0" y="168923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01"/>
            </a:stretch>
          </a:blipFill>
        </p:spPr>
        <p:txBody>
          <a:bodyPr/>
          <a:lstStyle/>
          <a:p>
            <a:endParaRPr lang="es-AR"/>
          </a:p>
        </p:txBody>
      </p:sp>
      <p:sp>
        <p:nvSpPr>
          <p:cNvPr id="6" name="Freeform 6"/>
          <p:cNvSpPr/>
          <p:nvPr/>
        </p:nvSpPr>
        <p:spPr>
          <a:xfrm>
            <a:off x="-21354" y="403879"/>
            <a:ext cx="8672166" cy="9078730"/>
          </a:xfrm>
          <a:custGeom>
            <a:avLst/>
            <a:gdLst/>
            <a:ahLst/>
            <a:cxnLst/>
            <a:rect l="l" t="t" r="r" b="b"/>
            <a:pathLst>
              <a:path w="8672166" h="9078730">
                <a:moveTo>
                  <a:pt x="0" y="0"/>
                </a:moveTo>
                <a:lnTo>
                  <a:pt x="8672165" y="0"/>
                </a:lnTo>
                <a:lnTo>
                  <a:pt x="8672165" y="9078730"/>
                </a:lnTo>
                <a:lnTo>
                  <a:pt x="0" y="907873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10" t="-1540" r="-210" b="-4906"/>
            </a:stretch>
          </a:blipFill>
        </p:spPr>
        <p:txBody>
          <a:bodyPr/>
          <a:lstStyle/>
          <a:p>
            <a:endParaRPr lang="es-AR"/>
          </a:p>
        </p:txBody>
      </p:sp>
      <p:sp>
        <p:nvSpPr>
          <p:cNvPr id="7" name="Freeform 7"/>
          <p:cNvSpPr/>
          <p:nvPr/>
        </p:nvSpPr>
        <p:spPr>
          <a:xfrm>
            <a:off x="8646940" y="6986546"/>
            <a:ext cx="9332460" cy="1537865"/>
          </a:xfrm>
          <a:custGeom>
            <a:avLst/>
            <a:gdLst/>
            <a:ahLst/>
            <a:cxnLst/>
            <a:rect l="l" t="t" r="r" b="b"/>
            <a:pathLst>
              <a:path w="9332460" h="1537865">
                <a:moveTo>
                  <a:pt x="0" y="0"/>
                </a:moveTo>
                <a:lnTo>
                  <a:pt x="9332460" y="0"/>
                </a:lnTo>
                <a:lnTo>
                  <a:pt x="9332460" y="1537865"/>
                </a:lnTo>
                <a:lnTo>
                  <a:pt x="0" y="153786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135" t="-25772" b="-40874"/>
            </a:stretch>
          </a:blipFill>
        </p:spPr>
        <p:txBody>
          <a:bodyPr/>
          <a:lstStyle/>
          <a:p>
            <a:endParaRPr lang="es-AR"/>
          </a:p>
        </p:txBody>
      </p:sp>
      <p:sp>
        <p:nvSpPr>
          <p:cNvPr id="8" name="Freeform 8"/>
          <p:cNvSpPr/>
          <p:nvPr/>
        </p:nvSpPr>
        <p:spPr>
          <a:xfrm>
            <a:off x="8646940" y="8678219"/>
            <a:ext cx="9542136" cy="1608781"/>
          </a:xfrm>
          <a:custGeom>
            <a:avLst/>
            <a:gdLst/>
            <a:ahLst/>
            <a:cxnLst/>
            <a:rect l="l" t="t" r="r" b="b"/>
            <a:pathLst>
              <a:path w="9542136" h="1608781">
                <a:moveTo>
                  <a:pt x="0" y="0"/>
                </a:moveTo>
                <a:lnTo>
                  <a:pt x="9542136" y="0"/>
                </a:lnTo>
                <a:lnTo>
                  <a:pt x="9542136" y="1608781"/>
                </a:lnTo>
                <a:lnTo>
                  <a:pt x="0" y="160878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607" t="-10010"/>
            </a:stretch>
          </a:blipFill>
        </p:spPr>
        <p:txBody>
          <a:bodyPr/>
          <a:lstStyle/>
          <a:p>
            <a:endParaRPr lang="es-AR"/>
          </a:p>
        </p:txBody>
      </p:sp>
      <p:sp>
        <p:nvSpPr>
          <p:cNvPr id="9" name="TextBox 9"/>
          <p:cNvSpPr txBox="1"/>
          <p:nvPr/>
        </p:nvSpPr>
        <p:spPr>
          <a:xfrm>
            <a:off x="9378858" y="-76200"/>
            <a:ext cx="8419396" cy="28307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75"/>
              </a:lnSpc>
            </a:pPr>
            <a:endParaRPr/>
          </a:p>
          <a:p>
            <a:pPr algn="ctr">
              <a:lnSpc>
                <a:spcPts val="5675"/>
              </a:lnSpc>
            </a:pPr>
            <a:r>
              <a:rPr lang="en-US" sz="4053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ALGORITMO DE ORDENAMIENTO Insertion</a:t>
            </a:r>
          </a:p>
          <a:p>
            <a:pPr algn="just">
              <a:lnSpc>
                <a:spcPts val="5675"/>
              </a:lnSpc>
            </a:pPr>
            <a:endParaRPr lang="en-US" sz="4053">
              <a:solidFill>
                <a:srgbClr val="000000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8839904" y="2454585"/>
            <a:ext cx="9497302" cy="29478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43"/>
              </a:lnSpc>
            </a:pPr>
            <a:r>
              <a:rPr lang="en-US" sz="2816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Permite ordenar con Insertion implica pasar por una pila, tomar un elemento, compararlo con el primero, intercambiar lugares si un elemento es más grande que otro y continuar este proceso hasta que el elemento mínimo se encuentre en la ubicación correcta.</a:t>
            </a:r>
          </a:p>
          <a:p>
            <a:pPr algn="ctr">
              <a:lnSpc>
                <a:spcPts val="3943"/>
              </a:lnSpc>
            </a:pPr>
            <a:endParaRPr lang="en-US" sz="2816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14350" y="-779148"/>
            <a:ext cx="9165161" cy="11845296"/>
            <a:chOff x="0" y="0"/>
            <a:chExt cx="2413870" cy="311974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13870" cy="3119749"/>
            </a:xfrm>
            <a:custGeom>
              <a:avLst/>
              <a:gdLst/>
              <a:ahLst/>
              <a:cxnLst/>
              <a:rect l="l" t="t" r="r" b="b"/>
              <a:pathLst>
                <a:path w="2413870" h="3119749">
                  <a:moveTo>
                    <a:pt x="0" y="0"/>
                  </a:moveTo>
                  <a:lnTo>
                    <a:pt x="2413870" y="0"/>
                  </a:lnTo>
                  <a:lnTo>
                    <a:pt x="2413870" y="3119749"/>
                  </a:lnTo>
                  <a:lnTo>
                    <a:pt x="0" y="3119749"/>
                  </a:lnTo>
                  <a:close/>
                </a:path>
              </a:pathLst>
            </a:custGeom>
            <a:solidFill>
              <a:srgbClr val="4E767D"/>
            </a:solidFill>
          </p:spPr>
          <p:txBody>
            <a:bodyPr/>
            <a:lstStyle/>
            <a:p>
              <a:endParaRPr lang="es-A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2413870" cy="31673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74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65662" y="0"/>
            <a:ext cx="8585149" cy="10276814"/>
          </a:xfrm>
          <a:custGeom>
            <a:avLst/>
            <a:gdLst/>
            <a:ahLst/>
            <a:cxnLst/>
            <a:rect l="l" t="t" r="r" b="b"/>
            <a:pathLst>
              <a:path w="8585149" h="10276814">
                <a:moveTo>
                  <a:pt x="0" y="0"/>
                </a:moveTo>
                <a:lnTo>
                  <a:pt x="8585149" y="0"/>
                </a:lnTo>
                <a:lnTo>
                  <a:pt x="8585149" y="10276814"/>
                </a:lnTo>
                <a:lnTo>
                  <a:pt x="0" y="102768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5431"/>
            </a:stretch>
          </a:blipFill>
        </p:spPr>
        <p:txBody>
          <a:bodyPr/>
          <a:lstStyle/>
          <a:p>
            <a:endParaRPr lang="es-AR"/>
          </a:p>
        </p:txBody>
      </p:sp>
      <p:sp>
        <p:nvSpPr>
          <p:cNvPr id="6" name="Freeform 6"/>
          <p:cNvSpPr/>
          <p:nvPr/>
        </p:nvSpPr>
        <p:spPr>
          <a:xfrm>
            <a:off x="8650811" y="7742125"/>
            <a:ext cx="9713833" cy="1576591"/>
          </a:xfrm>
          <a:custGeom>
            <a:avLst/>
            <a:gdLst/>
            <a:ahLst/>
            <a:cxnLst/>
            <a:rect l="l" t="t" r="r" b="b"/>
            <a:pathLst>
              <a:path w="9713833" h="1576591">
                <a:moveTo>
                  <a:pt x="0" y="0"/>
                </a:moveTo>
                <a:lnTo>
                  <a:pt x="9713834" y="0"/>
                </a:lnTo>
                <a:lnTo>
                  <a:pt x="9713834" y="1576591"/>
                </a:lnTo>
                <a:lnTo>
                  <a:pt x="0" y="157659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AR"/>
          </a:p>
        </p:txBody>
      </p:sp>
      <p:sp>
        <p:nvSpPr>
          <p:cNvPr id="7" name="Freeform 7"/>
          <p:cNvSpPr/>
          <p:nvPr/>
        </p:nvSpPr>
        <p:spPr>
          <a:xfrm>
            <a:off x="8746073" y="5862569"/>
            <a:ext cx="9658830" cy="1879556"/>
          </a:xfrm>
          <a:custGeom>
            <a:avLst/>
            <a:gdLst/>
            <a:ahLst/>
            <a:cxnLst/>
            <a:rect l="l" t="t" r="r" b="b"/>
            <a:pathLst>
              <a:path w="9658830" h="1879556">
                <a:moveTo>
                  <a:pt x="0" y="0"/>
                </a:moveTo>
                <a:lnTo>
                  <a:pt x="9658830" y="0"/>
                </a:lnTo>
                <a:lnTo>
                  <a:pt x="9658830" y="1879556"/>
                </a:lnTo>
                <a:lnTo>
                  <a:pt x="0" y="187955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AR"/>
          </a:p>
        </p:txBody>
      </p:sp>
      <p:sp>
        <p:nvSpPr>
          <p:cNvPr id="8" name="TextBox 8"/>
          <p:cNvSpPr txBox="1"/>
          <p:nvPr/>
        </p:nvSpPr>
        <p:spPr>
          <a:xfrm>
            <a:off x="8746073" y="-34644"/>
            <a:ext cx="8946531" cy="28307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75"/>
              </a:lnSpc>
            </a:pPr>
            <a:endParaRPr/>
          </a:p>
          <a:p>
            <a:pPr algn="ctr">
              <a:lnSpc>
                <a:spcPts val="5675"/>
              </a:lnSpc>
            </a:pPr>
            <a:r>
              <a:rPr lang="en-US" sz="4053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ALGORITMO DE ORDENAMIENTO “QuickSort”</a:t>
            </a:r>
          </a:p>
          <a:p>
            <a:pPr algn="just">
              <a:lnSpc>
                <a:spcPts val="5675"/>
              </a:lnSpc>
            </a:pPr>
            <a:endParaRPr lang="en-US" sz="4053">
              <a:solidFill>
                <a:srgbClr val="000000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8650811" y="2738943"/>
            <a:ext cx="9368409" cy="26473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35"/>
              </a:lnSpc>
            </a:pPr>
            <a:r>
              <a:rPr lang="en-US" sz="3025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El algoritmo quick sort se basa en la estrategia divide-y-vencerás, porque divide el problema en dos subproblemas, que se resuelven de manera individual e independiente. Los resultados se unen después.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3577552"/>
            <a:ext cx="8588418" cy="2324258"/>
          </a:xfrm>
          <a:custGeom>
            <a:avLst/>
            <a:gdLst/>
            <a:ahLst/>
            <a:cxnLst/>
            <a:rect l="l" t="t" r="r" b="b"/>
            <a:pathLst>
              <a:path w="8588418" h="2324258">
                <a:moveTo>
                  <a:pt x="0" y="0"/>
                </a:moveTo>
                <a:lnTo>
                  <a:pt x="8588418" y="0"/>
                </a:lnTo>
                <a:lnTo>
                  <a:pt x="8588418" y="2324258"/>
                </a:lnTo>
                <a:lnTo>
                  <a:pt x="0" y="23242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AR"/>
          </a:p>
        </p:txBody>
      </p:sp>
      <p:sp>
        <p:nvSpPr>
          <p:cNvPr id="3" name="Freeform 3"/>
          <p:cNvSpPr/>
          <p:nvPr/>
        </p:nvSpPr>
        <p:spPr>
          <a:xfrm>
            <a:off x="7450829" y="1329053"/>
            <a:ext cx="10837171" cy="9145515"/>
          </a:xfrm>
          <a:custGeom>
            <a:avLst/>
            <a:gdLst/>
            <a:ahLst/>
            <a:cxnLst/>
            <a:rect l="l" t="t" r="r" b="b"/>
            <a:pathLst>
              <a:path w="10837171" h="9145515">
                <a:moveTo>
                  <a:pt x="0" y="0"/>
                </a:moveTo>
                <a:lnTo>
                  <a:pt x="10837171" y="0"/>
                </a:lnTo>
                <a:lnTo>
                  <a:pt x="10837171" y="9145515"/>
                </a:lnTo>
                <a:lnTo>
                  <a:pt x="0" y="91455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AR"/>
          </a:p>
        </p:txBody>
      </p:sp>
      <p:sp>
        <p:nvSpPr>
          <p:cNvPr id="4" name="Freeform 4"/>
          <p:cNvSpPr/>
          <p:nvPr/>
        </p:nvSpPr>
        <p:spPr>
          <a:xfrm>
            <a:off x="3643484" y="6635734"/>
            <a:ext cx="3366138" cy="898075"/>
          </a:xfrm>
          <a:custGeom>
            <a:avLst/>
            <a:gdLst/>
            <a:ahLst/>
            <a:cxnLst/>
            <a:rect l="l" t="t" r="r" b="b"/>
            <a:pathLst>
              <a:path w="3366138" h="898075">
                <a:moveTo>
                  <a:pt x="0" y="0"/>
                </a:moveTo>
                <a:lnTo>
                  <a:pt x="3366138" y="0"/>
                </a:lnTo>
                <a:lnTo>
                  <a:pt x="3366138" y="898074"/>
                </a:lnTo>
                <a:lnTo>
                  <a:pt x="0" y="89807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02013"/>
            </a:stretch>
          </a:blipFill>
        </p:spPr>
        <p:txBody>
          <a:bodyPr/>
          <a:lstStyle/>
          <a:p>
            <a:endParaRPr lang="es-AR"/>
          </a:p>
        </p:txBody>
      </p:sp>
      <p:sp>
        <p:nvSpPr>
          <p:cNvPr id="5" name="Freeform 5"/>
          <p:cNvSpPr/>
          <p:nvPr/>
        </p:nvSpPr>
        <p:spPr>
          <a:xfrm>
            <a:off x="3643484" y="7750550"/>
            <a:ext cx="3366138" cy="803283"/>
          </a:xfrm>
          <a:custGeom>
            <a:avLst/>
            <a:gdLst/>
            <a:ahLst/>
            <a:cxnLst/>
            <a:rect l="l" t="t" r="r" b="b"/>
            <a:pathLst>
              <a:path w="3366138" h="803283">
                <a:moveTo>
                  <a:pt x="0" y="0"/>
                </a:moveTo>
                <a:lnTo>
                  <a:pt x="3366138" y="0"/>
                </a:lnTo>
                <a:lnTo>
                  <a:pt x="3366138" y="803283"/>
                </a:lnTo>
                <a:lnTo>
                  <a:pt x="0" y="80328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s-AR"/>
          </a:p>
        </p:txBody>
      </p:sp>
      <p:sp>
        <p:nvSpPr>
          <p:cNvPr id="6" name="Freeform 6"/>
          <p:cNvSpPr/>
          <p:nvPr/>
        </p:nvSpPr>
        <p:spPr>
          <a:xfrm>
            <a:off x="3643484" y="8772908"/>
            <a:ext cx="3366138" cy="793307"/>
          </a:xfrm>
          <a:custGeom>
            <a:avLst/>
            <a:gdLst/>
            <a:ahLst/>
            <a:cxnLst/>
            <a:rect l="l" t="t" r="r" b="b"/>
            <a:pathLst>
              <a:path w="3366138" h="793307">
                <a:moveTo>
                  <a:pt x="0" y="0"/>
                </a:moveTo>
                <a:lnTo>
                  <a:pt x="3366138" y="0"/>
                </a:lnTo>
                <a:lnTo>
                  <a:pt x="3366138" y="793307"/>
                </a:lnTo>
                <a:lnTo>
                  <a:pt x="0" y="79330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11903" b="-27980"/>
            </a:stretch>
          </a:blipFill>
        </p:spPr>
        <p:txBody>
          <a:bodyPr/>
          <a:lstStyle/>
          <a:p>
            <a:endParaRPr lang="es-AR"/>
          </a:p>
        </p:txBody>
      </p:sp>
      <p:sp>
        <p:nvSpPr>
          <p:cNvPr id="7" name="TextBox 7"/>
          <p:cNvSpPr txBox="1"/>
          <p:nvPr/>
        </p:nvSpPr>
        <p:spPr>
          <a:xfrm>
            <a:off x="2176445" y="-136158"/>
            <a:ext cx="15811372" cy="14674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040"/>
              </a:lnSpc>
            </a:pPr>
            <a:r>
              <a:rPr lang="en-US" sz="860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C#- Ordenamiento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50430" y="1233803"/>
            <a:ext cx="5553892" cy="1811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Funcion </a:t>
            </a:r>
          </a:p>
          <a:p>
            <a:pPr algn="just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“sort()” Ejemplo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53486" y="6711166"/>
            <a:ext cx="2951848" cy="667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50"/>
              </a:lnSpc>
            </a:pPr>
            <a:r>
              <a:rPr lang="en-US" sz="3964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Array.Sort()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45698" y="7674350"/>
            <a:ext cx="3138874" cy="667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50"/>
              </a:lnSpc>
            </a:pPr>
            <a:r>
              <a:rPr lang="en-US" sz="3964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List&lt;T&gt;.Sort()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50430" y="8637535"/>
            <a:ext cx="2435957" cy="667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50"/>
              </a:lnSpc>
            </a:pPr>
            <a:r>
              <a:rPr lang="en-US" sz="3964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OrderBy()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170071" y="1046154"/>
            <a:ext cx="5089229" cy="1680862"/>
          </a:xfrm>
          <a:custGeom>
            <a:avLst/>
            <a:gdLst/>
            <a:ahLst/>
            <a:cxnLst/>
            <a:rect l="l" t="t" r="r" b="b"/>
            <a:pathLst>
              <a:path w="5089229" h="1680862">
                <a:moveTo>
                  <a:pt x="0" y="0"/>
                </a:moveTo>
                <a:lnTo>
                  <a:pt x="5089229" y="0"/>
                </a:lnTo>
                <a:lnTo>
                  <a:pt x="5089229" y="1680862"/>
                </a:lnTo>
                <a:lnTo>
                  <a:pt x="0" y="16808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088"/>
            </a:stretch>
          </a:blipFill>
        </p:spPr>
        <p:txBody>
          <a:bodyPr/>
          <a:lstStyle/>
          <a:p>
            <a:endParaRPr lang="es-AR"/>
          </a:p>
        </p:txBody>
      </p:sp>
      <p:sp>
        <p:nvSpPr>
          <p:cNvPr id="3" name="Freeform 3"/>
          <p:cNvSpPr/>
          <p:nvPr/>
        </p:nvSpPr>
        <p:spPr>
          <a:xfrm>
            <a:off x="0" y="1701663"/>
            <a:ext cx="11681205" cy="8030860"/>
          </a:xfrm>
          <a:custGeom>
            <a:avLst/>
            <a:gdLst/>
            <a:ahLst/>
            <a:cxnLst/>
            <a:rect l="l" t="t" r="r" b="b"/>
            <a:pathLst>
              <a:path w="11681205" h="8030860">
                <a:moveTo>
                  <a:pt x="0" y="0"/>
                </a:moveTo>
                <a:lnTo>
                  <a:pt x="11681205" y="0"/>
                </a:lnTo>
                <a:lnTo>
                  <a:pt x="11681205" y="8030860"/>
                </a:lnTo>
                <a:lnTo>
                  <a:pt x="0" y="80308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2850"/>
            </a:stretch>
          </a:blipFill>
        </p:spPr>
        <p:txBody>
          <a:bodyPr/>
          <a:lstStyle/>
          <a:p>
            <a:endParaRPr lang="es-AR"/>
          </a:p>
        </p:txBody>
      </p:sp>
      <p:sp>
        <p:nvSpPr>
          <p:cNvPr id="4" name="Freeform 4"/>
          <p:cNvSpPr/>
          <p:nvPr/>
        </p:nvSpPr>
        <p:spPr>
          <a:xfrm>
            <a:off x="12170071" y="5459758"/>
            <a:ext cx="5089229" cy="1255832"/>
          </a:xfrm>
          <a:custGeom>
            <a:avLst/>
            <a:gdLst/>
            <a:ahLst/>
            <a:cxnLst/>
            <a:rect l="l" t="t" r="r" b="b"/>
            <a:pathLst>
              <a:path w="5089229" h="1255832">
                <a:moveTo>
                  <a:pt x="0" y="0"/>
                </a:moveTo>
                <a:lnTo>
                  <a:pt x="5089229" y="0"/>
                </a:lnTo>
                <a:lnTo>
                  <a:pt x="5089229" y="1255832"/>
                </a:lnTo>
                <a:lnTo>
                  <a:pt x="0" y="125583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8079" t="-3447" b="-24068"/>
            </a:stretch>
          </a:blipFill>
        </p:spPr>
        <p:txBody>
          <a:bodyPr/>
          <a:lstStyle/>
          <a:p>
            <a:endParaRPr lang="es-AR"/>
          </a:p>
        </p:txBody>
      </p:sp>
      <p:sp>
        <p:nvSpPr>
          <p:cNvPr id="5" name="Freeform 5"/>
          <p:cNvSpPr/>
          <p:nvPr/>
        </p:nvSpPr>
        <p:spPr>
          <a:xfrm>
            <a:off x="12170071" y="2727016"/>
            <a:ext cx="5089229" cy="605014"/>
          </a:xfrm>
          <a:custGeom>
            <a:avLst/>
            <a:gdLst/>
            <a:ahLst/>
            <a:cxnLst/>
            <a:rect l="l" t="t" r="r" b="b"/>
            <a:pathLst>
              <a:path w="5089229" h="605014">
                <a:moveTo>
                  <a:pt x="0" y="0"/>
                </a:moveTo>
                <a:lnTo>
                  <a:pt x="5089229" y="0"/>
                </a:lnTo>
                <a:lnTo>
                  <a:pt x="5089229" y="605014"/>
                </a:lnTo>
                <a:lnTo>
                  <a:pt x="0" y="60501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3865" t="-25409" r="-27143" b="-36651"/>
            </a:stretch>
          </a:blipFill>
        </p:spPr>
        <p:txBody>
          <a:bodyPr/>
          <a:lstStyle/>
          <a:p>
            <a:endParaRPr lang="es-AR"/>
          </a:p>
        </p:txBody>
      </p:sp>
      <p:sp>
        <p:nvSpPr>
          <p:cNvPr id="6" name="Freeform 6"/>
          <p:cNvSpPr/>
          <p:nvPr/>
        </p:nvSpPr>
        <p:spPr>
          <a:xfrm>
            <a:off x="12170071" y="3482067"/>
            <a:ext cx="5089229" cy="1902673"/>
          </a:xfrm>
          <a:custGeom>
            <a:avLst/>
            <a:gdLst/>
            <a:ahLst/>
            <a:cxnLst/>
            <a:rect l="l" t="t" r="r" b="b"/>
            <a:pathLst>
              <a:path w="5089229" h="1902673">
                <a:moveTo>
                  <a:pt x="0" y="0"/>
                </a:moveTo>
                <a:lnTo>
                  <a:pt x="5089229" y="0"/>
                </a:lnTo>
                <a:lnTo>
                  <a:pt x="5089229" y="1902672"/>
                </a:lnTo>
                <a:lnTo>
                  <a:pt x="0" y="190267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4064" b="-4064"/>
            </a:stretch>
          </a:blipFill>
        </p:spPr>
        <p:txBody>
          <a:bodyPr/>
          <a:lstStyle/>
          <a:p>
            <a:endParaRPr lang="es-AR"/>
          </a:p>
        </p:txBody>
      </p:sp>
      <p:sp>
        <p:nvSpPr>
          <p:cNvPr id="7" name="TextBox 7"/>
          <p:cNvSpPr txBox="1"/>
          <p:nvPr/>
        </p:nvSpPr>
        <p:spPr>
          <a:xfrm>
            <a:off x="11505317" y="6810840"/>
            <a:ext cx="6782683" cy="25248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30"/>
              </a:lnSpc>
            </a:pPr>
            <a:r>
              <a:rPr lang="en-US" sz="287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Como podemos notar en situaciones donde se trabaja con objetos y estos tienen un cierto volumen de datos pareceria indicar que orderBy rinde de mejor forma que Sort y que ArraySort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973656" y="75565"/>
            <a:ext cx="8340688" cy="1811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Ordenamiento en objeto Personas C# 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E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01" y="1767335"/>
            <a:ext cx="18287199" cy="7154806"/>
          </a:xfrm>
          <a:custGeom>
            <a:avLst/>
            <a:gdLst/>
            <a:ahLst/>
            <a:cxnLst/>
            <a:rect l="l" t="t" r="r" b="b"/>
            <a:pathLst>
              <a:path w="18287199" h="7154806">
                <a:moveTo>
                  <a:pt x="0" y="0"/>
                </a:moveTo>
                <a:lnTo>
                  <a:pt x="18287199" y="0"/>
                </a:lnTo>
                <a:lnTo>
                  <a:pt x="18287199" y="7154806"/>
                </a:lnTo>
                <a:lnTo>
                  <a:pt x="0" y="71548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AR"/>
          </a:p>
        </p:txBody>
      </p:sp>
      <p:sp>
        <p:nvSpPr>
          <p:cNvPr id="3" name="TextBox 3"/>
          <p:cNvSpPr txBox="1"/>
          <p:nvPr/>
        </p:nvSpPr>
        <p:spPr>
          <a:xfrm>
            <a:off x="5013600" y="419100"/>
            <a:ext cx="8261600" cy="1219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600"/>
              </a:lnSpc>
              <a:spcBef>
                <a:spcPct val="0"/>
              </a:spcBef>
            </a:pPr>
            <a:r>
              <a:rPr lang="en-US" sz="8000">
                <a:solidFill>
                  <a:srgbClr val="05061C"/>
                </a:solidFill>
                <a:latin typeface="Dumondi Condensed Bold"/>
                <a:ea typeface="Dumondi Condensed Bold"/>
                <a:cs typeface="Dumondi Condensed Bold"/>
                <a:sym typeface="Dumondi Condensed Bold"/>
              </a:rPr>
              <a:t>CUADRO RESUMEN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825436" y="466596"/>
            <a:ext cx="10637129" cy="22390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340"/>
              </a:lnSpc>
              <a:spcBef>
                <a:spcPct val="0"/>
              </a:spcBef>
            </a:pPr>
            <a:r>
              <a:rPr lang="en-US" sz="13100">
                <a:solidFill>
                  <a:srgbClr val="4D4C4C"/>
                </a:solidFill>
                <a:latin typeface="TS Deniz Bold"/>
                <a:ea typeface="TS Deniz Bold"/>
                <a:cs typeface="TS Deniz Bold"/>
                <a:sym typeface="TS Deniz Bold"/>
              </a:rPr>
              <a:t>Conclusiones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600322" y="1204363"/>
            <a:ext cx="1098480" cy="1098480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C6CC0"/>
            </a:solidFill>
          </p:spPr>
          <p:txBody>
            <a:bodyPr/>
            <a:lstStyle/>
            <a:p>
              <a:endParaRPr lang="es-AR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-1698802" y="2302843"/>
            <a:ext cx="3397604" cy="3397604"/>
          </a:xfrm>
          <a:custGeom>
            <a:avLst/>
            <a:gdLst/>
            <a:ahLst/>
            <a:cxnLst/>
            <a:rect l="l" t="t" r="r" b="b"/>
            <a:pathLst>
              <a:path w="3397604" h="3397604">
                <a:moveTo>
                  <a:pt x="0" y="0"/>
                </a:moveTo>
                <a:lnTo>
                  <a:pt x="3397604" y="0"/>
                </a:lnTo>
                <a:lnTo>
                  <a:pt x="3397604" y="3397603"/>
                </a:lnTo>
                <a:lnTo>
                  <a:pt x="0" y="33976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AR"/>
          </a:p>
        </p:txBody>
      </p:sp>
      <p:grpSp>
        <p:nvGrpSpPr>
          <p:cNvPr id="7" name="Group 7"/>
          <p:cNvGrpSpPr/>
          <p:nvPr/>
        </p:nvGrpSpPr>
        <p:grpSpPr>
          <a:xfrm rot="-10800000">
            <a:off x="13986999" y="-2149600"/>
            <a:ext cx="6316248" cy="3178300"/>
            <a:chOff x="0" y="0"/>
            <a:chExt cx="807640" cy="4064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07640" cy="406400"/>
            </a:xfrm>
            <a:custGeom>
              <a:avLst/>
              <a:gdLst/>
              <a:ahLst/>
              <a:cxnLst/>
              <a:rect l="l" t="t" r="r" b="b"/>
              <a:pathLst>
                <a:path w="807640" h="406400">
                  <a:moveTo>
                    <a:pt x="604440" y="0"/>
                  </a:moveTo>
                  <a:cubicBezTo>
                    <a:pt x="716665" y="0"/>
                    <a:pt x="807640" y="90976"/>
                    <a:pt x="807640" y="203200"/>
                  </a:cubicBezTo>
                  <a:cubicBezTo>
                    <a:pt x="807640" y="315424"/>
                    <a:pt x="716665" y="406400"/>
                    <a:pt x="60444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solidFill>
                <a:srgbClr val="4D4C4C"/>
              </a:solidFill>
              <a:prstDash val="solid"/>
              <a:miter/>
            </a:ln>
          </p:spPr>
          <p:txBody>
            <a:bodyPr/>
            <a:lstStyle/>
            <a:p>
              <a:endParaRPr lang="es-AR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807640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7259300" y="-565845"/>
            <a:ext cx="15452455" cy="11836184"/>
            <a:chOff x="0" y="0"/>
            <a:chExt cx="4069782" cy="3117349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069783" cy="3117349"/>
            </a:xfrm>
            <a:custGeom>
              <a:avLst/>
              <a:gdLst/>
              <a:ahLst/>
              <a:cxnLst/>
              <a:rect l="l" t="t" r="r" b="b"/>
              <a:pathLst>
                <a:path w="4069783" h="3117349">
                  <a:moveTo>
                    <a:pt x="0" y="0"/>
                  </a:moveTo>
                  <a:lnTo>
                    <a:pt x="4069783" y="0"/>
                  </a:lnTo>
                  <a:lnTo>
                    <a:pt x="4069783" y="3117349"/>
                  </a:lnTo>
                  <a:lnTo>
                    <a:pt x="0" y="3117349"/>
                  </a:lnTo>
                  <a:close/>
                </a:path>
              </a:pathLst>
            </a:custGeom>
            <a:solidFill>
              <a:srgbClr val="BC6CC0"/>
            </a:solidFill>
          </p:spPr>
          <p:txBody>
            <a:bodyPr/>
            <a:lstStyle/>
            <a:p>
              <a:endParaRPr lang="es-AR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47625"/>
              <a:ext cx="4069782" cy="31649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513632" y="2629405"/>
            <a:ext cx="15631491" cy="42594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75"/>
              </a:lnSpc>
              <a:spcBef>
                <a:spcPct val="0"/>
              </a:spcBef>
            </a:pPr>
            <a:r>
              <a:rPr lang="en-US" sz="4053">
                <a:solidFill>
                  <a:srgbClr val="4D4C4C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En general, no hay un "mejor" algoritmo universalmente ya que depende del contexto. Ambos lenguajes utilizan algoritmos optimizados que se ajustan a una amplia gama de situaciones.Javascript es mas utilizado para las paginas Web y C# es mas utilizado para proyectos mucho mas grandes y amplios .Los dos son eficientes y utiles.</a:t>
            </a:r>
          </a:p>
        </p:txBody>
      </p:sp>
      <p:sp>
        <p:nvSpPr>
          <p:cNvPr id="14" name="Freeform 14"/>
          <p:cNvSpPr/>
          <p:nvPr/>
        </p:nvSpPr>
        <p:spPr>
          <a:xfrm>
            <a:off x="10842654" y="7291654"/>
            <a:ext cx="2727738" cy="2837408"/>
          </a:xfrm>
          <a:custGeom>
            <a:avLst/>
            <a:gdLst/>
            <a:ahLst/>
            <a:cxnLst/>
            <a:rect l="l" t="t" r="r" b="b"/>
            <a:pathLst>
              <a:path w="2727738" h="2837408">
                <a:moveTo>
                  <a:pt x="0" y="0"/>
                </a:moveTo>
                <a:lnTo>
                  <a:pt x="2727738" y="0"/>
                </a:lnTo>
                <a:lnTo>
                  <a:pt x="2727738" y="2837408"/>
                </a:lnTo>
                <a:lnTo>
                  <a:pt x="0" y="28374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9298" t="-2537" b="-2537"/>
            </a:stretch>
          </a:blipFill>
        </p:spPr>
        <p:txBody>
          <a:bodyPr/>
          <a:lstStyle/>
          <a:p>
            <a:endParaRPr lang="es-AR"/>
          </a:p>
        </p:txBody>
      </p:sp>
      <p:grpSp>
        <p:nvGrpSpPr>
          <p:cNvPr id="15" name="Group 15"/>
          <p:cNvGrpSpPr/>
          <p:nvPr/>
        </p:nvGrpSpPr>
        <p:grpSpPr>
          <a:xfrm>
            <a:off x="3453956" y="7291654"/>
            <a:ext cx="2972266" cy="2837408"/>
            <a:chOff x="0" y="0"/>
            <a:chExt cx="9109072" cy="8695774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9109072" cy="8695774"/>
            </a:xfrm>
            <a:custGeom>
              <a:avLst/>
              <a:gdLst/>
              <a:ahLst/>
              <a:cxnLst/>
              <a:rect l="l" t="t" r="r" b="b"/>
              <a:pathLst>
                <a:path w="9109072" h="8695774">
                  <a:moveTo>
                    <a:pt x="0" y="8255188"/>
                  </a:moveTo>
                  <a:lnTo>
                    <a:pt x="0" y="440586"/>
                  </a:lnTo>
                  <a:cubicBezTo>
                    <a:pt x="0" y="197104"/>
                    <a:pt x="309708" y="0"/>
                    <a:pt x="692289" y="0"/>
                  </a:cubicBezTo>
                  <a:lnTo>
                    <a:pt x="8416782" y="0"/>
                  </a:lnTo>
                  <a:cubicBezTo>
                    <a:pt x="8799364" y="0"/>
                    <a:pt x="9109072" y="198264"/>
                    <a:pt x="9109072" y="440586"/>
                  </a:cubicBezTo>
                  <a:lnTo>
                    <a:pt x="9109072" y="8255188"/>
                  </a:lnTo>
                  <a:cubicBezTo>
                    <a:pt x="9109072" y="8498670"/>
                    <a:pt x="8799364" y="8695774"/>
                    <a:pt x="8416782" y="8695774"/>
                  </a:cubicBezTo>
                  <a:lnTo>
                    <a:pt x="692289" y="8695774"/>
                  </a:lnTo>
                  <a:cubicBezTo>
                    <a:pt x="311530" y="8695774"/>
                    <a:pt x="0" y="8498670"/>
                    <a:pt x="0" y="8255188"/>
                  </a:cubicBezTo>
                  <a:close/>
                </a:path>
              </a:pathLst>
            </a:custGeom>
            <a:blipFill>
              <a:blip r:embed="rId5"/>
              <a:stretch>
                <a:fillRect t="-2376" b="-2376"/>
              </a:stretch>
            </a:blipFill>
            <a:ln w="152400" cap="sq">
              <a:solidFill>
                <a:srgbClr val="A0E0F4"/>
              </a:solidFill>
              <a:prstDash val="solid"/>
              <a:miter/>
            </a:ln>
          </p:spPr>
          <p:txBody>
            <a:bodyPr/>
            <a:lstStyle/>
            <a:p>
              <a:endParaRPr lang="es-AR"/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E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066283" y="4012223"/>
            <a:ext cx="10155434" cy="14986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1800"/>
              </a:lnSpc>
              <a:spcBef>
                <a:spcPct val="0"/>
              </a:spcBef>
            </a:pPr>
            <a:r>
              <a:rPr lang="en-US" sz="9833">
                <a:solidFill>
                  <a:srgbClr val="05061C"/>
                </a:solidFill>
                <a:latin typeface="Dumondi Condensed Bold"/>
                <a:ea typeface="Dumondi Condensed Bold"/>
                <a:cs typeface="Dumondi Condensed Bold"/>
                <a:sym typeface="Dumondi Condensed Bold"/>
              </a:rPr>
              <a:t>PREGUNTAS ¿?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544101" y="2313051"/>
            <a:ext cx="8576953" cy="1905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AR"/>
          </a:p>
        </p:txBody>
      </p:sp>
      <p:sp>
        <p:nvSpPr>
          <p:cNvPr id="3" name="TextBox 3"/>
          <p:cNvSpPr txBox="1"/>
          <p:nvPr/>
        </p:nvSpPr>
        <p:spPr>
          <a:xfrm>
            <a:off x="8510994" y="1296924"/>
            <a:ext cx="8748306" cy="9208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17"/>
              </a:lnSpc>
              <a:spcBef>
                <a:spcPct val="0"/>
              </a:spcBef>
            </a:pPr>
            <a:r>
              <a:rPr lang="en-US" sz="5369">
                <a:solidFill>
                  <a:srgbClr val="05061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Pablo Federico Gimenez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601297" y="636651"/>
            <a:ext cx="4627892" cy="1714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3200"/>
              </a:lnSpc>
              <a:spcBef>
                <a:spcPct val="0"/>
              </a:spcBef>
            </a:pPr>
            <a:r>
              <a:rPr lang="en-US" sz="12000">
                <a:solidFill>
                  <a:srgbClr val="05061C"/>
                </a:solidFill>
                <a:latin typeface="Dumondi Condensed Heavy"/>
                <a:ea typeface="Dumondi Condensed Heavy"/>
                <a:cs typeface="Dumondi Condensed Heavy"/>
                <a:sym typeface="Dumondi Condensed Heavy"/>
              </a:rPr>
              <a:t>GRUPO 1</a:t>
            </a:r>
          </a:p>
        </p:txBody>
      </p:sp>
      <p:sp>
        <p:nvSpPr>
          <p:cNvPr id="5" name="Freeform 5"/>
          <p:cNvSpPr/>
          <p:nvPr/>
        </p:nvSpPr>
        <p:spPr>
          <a:xfrm>
            <a:off x="562318" y="3905952"/>
            <a:ext cx="1693100" cy="2276785"/>
          </a:xfrm>
          <a:custGeom>
            <a:avLst/>
            <a:gdLst/>
            <a:ahLst/>
            <a:cxnLst/>
            <a:rect l="l" t="t" r="r" b="b"/>
            <a:pathLst>
              <a:path w="1693100" h="2276785">
                <a:moveTo>
                  <a:pt x="0" y="0"/>
                </a:moveTo>
                <a:lnTo>
                  <a:pt x="1693100" y="0"/>
                </a:lnTo>
                <a:lnTo>
                  <a:pt x="1693100" y="2276785"/>
                </a:lnTo>
                <a:lnTo>
                  <a:pt x="0" y="22767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AR"/>
          </a:p>
        </p:txBody>
      </p:sp>
      <p:sp>
        <p:nvSpPr>
          <p:cNvPr id="6" name="Freeform 6"/>
          <p:cNvSpPr/>
          <p:nvPr/>
        </p:nvSpPr>
        <p:spPr>
          <a:xfrm rot="570556">
            <a:off x="-524005" y="6650052"/>
            <a:ext cx="4235526" cy="2818550"/>
          </a:xfrm>
          <a:custGeom>
            <a:avLst/>
            <a:gdLst/>
            <a:ahLst/>
            <a:cxnLst/>
            <a:rect l="l" t="t" r="r" b="b"/>
            <a:pathLst>
              <a:path w="4235526" h="2818550">
                <a:moveTo>
                  <a:pt x="0" y="0"/>
                </a:moveTo>
                <a:lnTo>
                  <a:pt x="4235527" y="0"/>
                </a:lnTo>
                <a:lnTo>
                  <a:pt x="4235527" y="2818550"/>
                </a:lnTo>
                <a:lnTo>
                  <a:pt x="0" y="28185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AR"/>
          </a:p>
        </p:txBody>
      </p:sp>
      <p:sp>
        <p:nvSpPr>
          <p:cNvPr id="7" name="Freeform 7"/>
          <p:cNvSpPr/>
          <p:nvPr/>
        </p:nvSpPr>
        <p:spPr>
          <a:xfrm rot="-4104945">
            <a:off x="4141905" y="3624898"/>
            <a:ext cx="2342995" cy="4458986"/>
          </a:xfrm>
          <a:custGeom>
            <a:avLst/>
            <a:gdLst/>
            <a:ahLst/>
            <a:cxnLst/>
            <a:rect l="l" t="t" r="r" b="b"/>
            <a:pathLst>
              <a:path w="2342995" h="4458986">
                <a:moveTo>
                  <a:pt x="0" y="0"/>
                </a:moveTo>
                <a:lnTo>
                  <a:pt x="2342995" y="0"/>
                </a:lnTo>
                <a:lnTo>
                  <a:pt x="2342995" y="4458986"/>
                </a:lnTo>
                <a:lnTo>
                  <a:pt x="0" y="445898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AR"/>
          </a:p>
        </p:txBody>
      </p:sp>
      <p:sp>
        <p:nvSpPr>
          <p:cNvPr id="8" name="Freeform 8"/>
          <p:cNvSpPr/>
          <p:nvPr/>
        </p:nvSpPr>
        <p:spPr>
          <a:xfrm>
            <a:off x="4481395" y="7327065"/>
            <a:ext cx="3808468" cy="2472042"/>
          </a:xfrm>
          <a:custGeom>
            <a:avLst/>
            <a:gdLst/>
            <a:ahLst/>
            <a:cxnLst/>
            <a:rect l="l" t="t" r="r" b="b"/>
            <a:pathLst>
              <a:path w="3808468" h="2472042">
                <a:moveTo>
                  <a:pt x="0" y="0"/>
                </a:moveTo>
                <a:lnTo>
                  <a:pt x="3808467" y="0"/>
                </a:lnTo>
                <a:lnTo>
                  <a:pt x="3808467" y="2472041"/>
                </a:lnTo>
                <a:lnTo>
                  <a:pt x="0" y="247204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AR"/>
          </a:p>
        </p:txBody>
      </p:sp>
      <p:sp>
        <p:nvSpPr>
          <p:cNvPr id="9" name="TextBox 9"/>
          <p:cNvSpPr txBox="1"/>
          <p:nvPr/>
        </p:nvSpPr>
        <p:spPr>
          <a:xfrm>
            <a:off x="8510994" y="2985075"/>
            <a:ext cx="7719606" cy="9208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17"/>
              </a:lnSpc>
              <a:spcBef>
                <a:spcPct val="0"/>
              </a:spcBef>
            </a:pPr>
            <a:r>
              <a:rPr lang="en-US" sz="5369">
                <a:solidFill>
                  <a:srgbClr val="05061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Fabian Montes Solis</a:t>
            </a:r>
          </a:p>
        </p:txBody>
      </p:sp>
      <p:sp>
        <p:nvSpPr>
          <p:cNvPr id="10" name="AutoShape 10"/>
          <p:cNvSpPr/>
          <p:nvPr/>
        </p:nvSpPr>
        <p:spPr>
          <a:xfrm>
            <a:off x="8511037" y="3963930"/>
            <a:ext cx="8576953" cy="1905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AR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38987" y="756320"/>
            <a:ext cx="16789511" cy="2067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6312"/>
              </a:lnSpc>
              <a:spcBef>
                <a:spcPct val="0"/>
              </a:spcBef>
            </a:pPr>
            <a:r>
              <a:rPr lang="en-US" sz="13593">
                <a:solidFill>
                  <a:srgbClr val="05061C"/>
                </a:solidFill>
                <a:latin typeface="Dumondi Condensed Heavy"/>
                <a:ea typeface="Dumondi Condensed Heavy"/>
                <a:cs typeface="Dumondi Condensed Heavy"/>
                <a:sym typeface="Dumondi Condensed Heavy"/>
              </a:rPr>
              <a:t>Lenguajes</a:t>
            </a:r>
          </a:p>
        </p:txBody>
      </p:sp>
      <p:sp>
        <p:nvSpPr>
          <p:cNvPr id="3" name="Freeform 3"/>
          <p:cNvSpPr/>
          <p:nvPr/>
        </p:nvSpPr>
        <p:spPr>
          <a:xfrm>
            <a:off x="-559728" y="1028700"/>
            <a:ext cx="2617945" cy="1989639"/>
          </a:xfrm>
          <a:custGeom>
            <a:avLst/>
            <a:gdLst/>
            <a:ahLst/>
            <a:cxnLst/>
            <a:rect l="l" t="t" r="r" b="b"/>
            <a:pathLst>
              <a:path w="2617945" h="1989639">
                <a:moveTo>
                  <a:pt x="0" y="0"/>
                </a:moveTo>
                <a:lnTo>
                  <a:pt x="2617945" y="0"/>
                </a:lnTo>
                <a:lnTo>
                  <a:pt x="2617945" y="1989639"/>
                </a:lnTo>
                <a:lnTo>
                  <a:pt x="0" y="19896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AR"/>
          </a:p>
        </p:txBody>
      </p:sp>
      <p:sp>
        <p:nvSpPr>
          <p:cNvPr id="4" name="Freeform 4"/>
          <p:cNvSpPr/>
          <p:nvPr/>
        </p:nvSpPr>
        <p:spPr>
          <a:xfrm rot="8817732">
            <a:off x="1736512" y="-1429805"/>
            <a:ext cx="2056723" cy="2893088"/>
          </a:xfrm>
          <a:custGeom>
            <a:avLst/>
            <a:gdLst/>
            <a:ahLst/>
            <a:cxnLst/>
            <a:rect l="l" t="t" r="r" b="b"/>
            <a:pathLst>
              <a:path w="2056723" h="2893088">
                <a:moveTo>
                  <a:pt x="0" y="0"/>
                </a:moveTo>
                <a:lnTo>
                  <a:pt x="2056723" y="0"/>
                </a:lnTo>
                <a:lnTo>
                  <a:pt x="2056723" y="2893088"/>
                </a:lnTo>
                <a:lnTo>
                  <a:pt x="0" y="28930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AR"/>
          </a:p>
        </p:txBody>
      </p:sp>
      <p:sp>
        <p:nvSpPr>
          <p:cNvPr id="5" name="Freeform 5"/>
          <p:cNvSpPr/>
          <p:nvPr/>
        </p:nvSpPr>
        <p:spPr>
          <a:xfrm rot="2080135">
            <a:off x="17023975" y="-289393"/>
            <a:ext cx="1999490" cy="3425917"/>
          </a:xfrm>
          <a:custGeom>
            <a:avLst/>
            <a:gdLst/>
            <a:ahLst/>
            <a:cxnLst/>
            <a:rect l="l" t="t" r="r" b="b"/>
            <a:pathLst>
              <a:path w="1999490" h="3425917">
                <a:moveTo>
                  <a:pt x="0" y="0"/>
                </a:moveTo>
                <a:lnTo>
                  <a:pt x="1999490" y="0"/>
                </a:lnTo>
                <a:lnTo>
                  <a:pt x="1999490" y="3425917"/>
                </a:lnTo>
                <a:lnTo>
                  <a:pt x="0" y="342591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AR"/>
          </a:p>
        </p:txBody>
      </p:sp>
      <p:sp>
        <p:nvSpPr>
          <p:cNvPr id="6" name="Freeform 6"/>
          <p:cNvSpPr/>
          <p:nvPr/>
        </p:nvSpPr>
        <p:spPr>
          <a:xfrm rot="-4493191">
            <a:off x="13972633" y="-1211555"/>
            <a:ext cx="1784158" cy="3395457"/>
          </a:xfrm>
          <a:custGeom>
            <a:avLst/>
            <a:gdLst/>
            <a:ahLst/>
            <a:cxnLst/>
            <a:rect l="l" t="t" r="r" b="b"/>
            <a:pathLst>
              <a:path w="1784158" h="3395457">
                <a:moveTo>
                  <a:pt x="0" y="0"/>
                </a:moveTo>
                <a:lnTo>
                  <a:pt x="1784159" y="0"/>
                </a:lnTo>
                <a:lnTo>
                  <a:pt x="1784159" y="3395456"/>
                </a:lnTo>
                <a:lnTo>
                  <a:pt x="0" y="339545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AR"/>
          </a:p>
        </p:txBody>
      </p:sp>
      <p:sp>
        <p:nvSpPr>
          <p:cNvPr id="7" name="Freeform 7"/>
          <p:cNvSpPr/>
          <p:nvPr/>
        </p:nvSpPr>
        <p:spPr>
          <a:xfrm>
            <a:off x="2812414" y="3963453"/>
            <a:ext cx="2947721" cy="3206439"/>
          </a:xfrm>
          <a:custGeom>
            <a:avLst/>
            <a:gdLst/>
            <a:ahLst/>
            <a:cxnLst/>
            <a:rect l="l" t="t" r="r" b="b"/>
            <a:pathLst>
              <a:path w="2947721" h="3206439">
                <a:moveTo>
                  <a:pt x="0" y="0"/>
                </a:moveTo>
                <a:lnTo>
                  <a:pt x="2947721" y="0"/>
                </a:lnTo>
                <a:lnTo>
                  <a:pt x="2947721" y="3206439"/>
                </a:lnTo>
                <a:lnTo>
                  <a:pt x="0" y="320643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63644" r="-60707"/>
            </a:stretch>
          </a:blipFill>
        </p:spPr>
        <p:txBody>
          <a:bodyPr/>
          <a:lstStyle/>
          <a:p>
            <a:endParaRPr lang="es-AR"/>
          </a:p>
        </p:txBody>
      </p:sp>
      <p:sp>
        <p:nvSpPr>
          <p:cNvPr id="8" name="Freeform 8"/>
          <p:cNvSpPr/>
          <p:nvPr/>
        </p:nvSpPr>
        <p:spPr>
          <a:xfrm>
            <a:off x="11161684" y="3963453"/>
            <a:ext cx="3082505" cy="3206439"/>
          </a:xfrm>
          <a:custGeom>
            <a:avLst/>
            <a:gdLst/>
            <a:ahLst/>
            <a:cxnLst/>
            <a:rect l="l" t="t" r="r" b="b"/>
            <a:pathLst>
              <a:path w="3082505" h="3206439">
                <a:moveTo>
                  <a:pt x="0" y="0"/>
                </a:moveTo>
                <a:lnTo>
                  <a:pt x="3082505" y="0"/>
                </a:lnTo>
                <a:lnTo>
                  <a:pt x="3082505" y="3206439"/>
                </a:lnTo>
                <a:lnTo>
                  <a:pt x="0" y="3206439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9298" t="-2537" b="-2537"/>
            </a:stretch>
          </a:blipFill>
        </p:spPr>
        <p:txBody>
          <a:bodyPr/>
          <a:lstStyle/>
          <a:p>
            <a:endParaRPr lang="es-AR"/>
          </a:p>
        </p:txBody>
      </p:sp>
      <p:sp>
        <p:nvSpPr>
          <p:cNvPr id="9" name="TextBox 9"/>
          <p:cNvSpPr txBox="1"/>
          <p:nvPr/>
        </p:nvSpPr>
        <p:spPr>
          <a:xfrm>
            <a:off x="3437663" y="2655183"/>
            <a:ext cx="1697222" cy="1005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19"/>
              </a:lnSpc>
            </a:pPr>
            <a:r>
              <a:rPr lang="en-US" sz="5799">
                <a:solidFill>
                  <a:srgbClr val="05061C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C#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697513" y="2728525"/>
            <a:ext cx="4010847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5061C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Javascript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504675" y="7455642"/>
            <a:ext cx="7231637" cy="2380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5061C"/>
                </a:solidFill>
                <a:latin typeface="Open Sans"/>
                <a:ea typeface="Open Sans"/>
                <a:cs typeface="Open Sans"/>
                <a:sym typeface="Open Sans"/>
              </a:rPr>
              <a:t>JavaScript es un lenguaje de programación que los desarrolladores utilizan para hacer páginas web interactivas.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49244" y="7455642"/>
            <a:ext cx="7132722" cy="2380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5061C"/>
                </a:solidFill>
                <a:latin typeface="Open Sans"/>
                <a:ea typeface="Open Sans"/>
                <a:cs typeface="Open Sans"/>
                <a:sym typeface="Open Sans"/>
              </a:rPr>
              <a:t>C# (leido en ingles “C sharp”) es un lenguaje orientado a objetos de proposito general diseñado por Microsoft para su plataforma .NET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099203" y="-162844"/>
            <a:ext cx="19758672" cy="10449844"/>
            <a:chOff x="0" y="0"/>
            <a:chExt cx="5203930" cy="275222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203930" cy="2752222"/>
            </a:xfrm>
            <a:custGeom>
              <a:avLst/>
              <a:gdLst/>
              <a:ahLst/>
              <a:cxnLst/>
              <a:rect l="l" t="t" r="r" b="b"/>
              <a:pathLst>
                <a:path w="5203930" h="2752222">
                  <a:moveTo>
                    <a:pt x="10971" y="0"/>
                  </a:moveTo>
                  <a:lnTo>
                    <a:pt x="5192959" y="0"/>
                  </a:lnTo>
                  <a:cubicBezTo>
                    <a:pt x="5199018" y="0"/>
                    <a:pt x="5203930" y="4912"/>
                    <a:pt x="5203930" y="10971"/>
                  </a:cubicBezTo>
                  <a:lnTo>
                    <a:pt x="5203930" y="2741251"/>
                  </a:lnTo>
                  <a:cubicBezTo>
                    <a:pt x="5203930" y="2744161"/>
                    <a:pt x="5202774" y="2746952"/>
                    <a:pt x="5200717" y="2749009"/>
                  </a:cubicBezTo>
                  <a:cubicBezTo>
                    <a:pt x="5198659" y="2751066"/>
                    <a:pt x="5195869" y="2752222"/>
                    <a:pt x="5192959" y="2752222"/>
                  </a:cubicBezTo>
                  <a:lnTo>
                    <a:pt x="10971" y="2752222"/>
                  </a:lnTo>
                  <a:cubicBezTo>
                    <a:pt x="8061" y="2752222"/>
                    <a:pt x="5271" y="2751066"/>
                    <a:pt x="3213" y="2749009"/>
                  </a:cubicBezTo>
                  <a:cubicBezTo>
                    <a:pt x="1156" y="2746952"/>
                    <a:pt x="0" y="2744161"/>
                    <a:pt x="0" y="2741251"/>
                  </a:cubicBezTo>
                  <a:lnTo>
                    <a:pt x="0" y="10971"/>
                  </a:lnTo>
                  <a:cubicBezTo>
                    <a:pt x="0" y="8061"/>
                    <a:pt x="1156" y="5271"/>
                    <a:pt x="3213" y="3213"/>
                  </a:cubicBezTo>
                  <a:cubicBezTo>
                    <a:pt x="5271" y="1156"/>
                    <a:pt x="8061" y="0"/>
                    <a:pt x="10971" y="0"/>
                  </a:cubicBezTo>
                  <a:close/>
                </a:path>
              </a:pathLst>
            </a:custGeom>
            <a:solidFill>
              <a:srgbClr val="05061C"/>
            </a:solidFill>
          </p:spPr>
          <p:txBody>
            <a:bodyPr/>
            <a:lstStyle/>
            <a:p>
              <a:endParaRPr lang="es-A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5203930" cy="27807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-273775"/>
            <a:ext cx="18659469" cy="2604951"/>
            <a:chOff x="0" y="0"/>
            <a:chExt cx="4914428" cy="68607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914428" cy="686078"/>
            </a:xfrm>
            <a:custGeom>
              <a:avLst/>
              <a:gdLst/>
              <a:ahLst/>
              <a:cxnLst/>
              <a:rect l="l" t="t" r="r" b="b"/>
              <a:pathLst>
                <a:path w="4914428" h="686078">
                  <a:moveTo>
                    <a:pt x="0" y="0"/>
                  </a:moveTo>
                  <a:lnTo>
                    <a:pt x="4914428" y="0"/>
                  </a:lnTo>
                  <a:lnTo>
                    <a:pt x="4914428" y="686078"/>
                  </a:lnTo>
                  <a:lnTo>
                    <a:pt x="0" y="68607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AR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4914428" cy="7337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74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5129989" y="1013224"/>
            <a:ext cx="2882217" cy="1917984"/>
          </a:xfrm>
          <a:custGeom>
            <a:avLst/>
            <a:gdLst/>
            <a:ahLst/>
            <a:cxnLst/>
            <a:rect l="l" t="t" r="r" b="b"/>
            <a:pathLst>
              <a:path w="2882217" h="1917984">
                <a:moveTo>
                  <a:pt x="0" y="0"/>
                </a:moveTo>
                <a:lnTo>
                  <a:pt x="2882217" y="0"/>
                </a:lnTo>
                <a:lnTo>
                  <a:pt x="2882217" y="1917984"/>
                </a:lnTo>
                <a:lnTo>
                  <a:pt x="0" y="19179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AR"/>
          </a:p>
        </p:txBody>
      </p:sp>
      <p:grpSp>
        <p:nvGrpSpPr>
          <p:cNvPr id="9" name="Group 9"/>
          <p:cNvGrpSpPr/>
          <p:nvPr/>
        </p:nvGrpSpPr>
        <p:grpSpPr>
          <a:xfrm>
            <a:off x="13555777" y="3205405"/>
            <a:ext cx="4456429" cy="4832386"/>
            <a:chOff x="0" y="0"/>
            <a:chExt cx="8019247" cy="869577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019247" cy="8695774"/>
            </a:xfrm>
            <a:custGeom>
              <a:avLst/>
              <a:gdLst/>
              <a:ahLst/>
              <a:cxnLst/>
              <a:rect l="l" t="t" r="r" b="b"/>
              <a:pathLst>
                <a:path w="8019247" h="8695774">
                  <a:moveTo>
                    <a:pt x="0" y="8255188"/>
                  </a:moveTo>
                  <a:lnTo>
                    <a:pt x="0" y="440586"/>
                  </a:lnTo>
                  <a:cubicBezTo>
                    <a:pt x="0" y="197104"/>
                    <a:pt x="272654" y="0"/>
                    <a:pt x="609463" y="0"/>
                  </a:cubicBezTo>
                  <a:lnTo>
                    <a:pt x="7409784" y="0"/>
                  </a:lnTo>
                  <a:cubicBezTo>
                    <a:pt x="7746592" y="0"/>
                    <a:pt x="8019247" y="198264"/>
                    <a:pt x="8019247" y="440586"/>
                  </a:cubicBezTo>
                  <a:lnTo>
                    <a:pt x="8019247" y="8255188"/>
                  </a:lnTo>
                  <a:cubicBezTo>
                    <a:pt x="8019247" y="8498670"/>
                    <a:pt x="7746592" y="8695774"/>
                    <a:pt x="7409784" y="8695774"/>
                  </a:cubicBezTo>
                  <a:lnTo>
                    <a:pt x="609463" y="8695774"/>
                  </a:lnTo>
                  <a:cubicBezTo>
                    <a:pt x="274258" y="8695774"/>
                    <a:pt x="0" y="8498670"/>
                    <a:pt x="0" y="8255188"/>
                  </a:cubicBezTo>
                  <a:close/>
                </a:path>
              </a:pathLst>
            </a:custGeom>
            <a:blipFill>
              <a:blip r:embed="rId4"/>
              <a:stretch>
                <a:fillRect l="-4218" r="-4218"/>
              </a:stretch>
            </a:blipFill>
            <a:ln w="152400" cap="sq">
              <a:solidFill>
                <a:srgbClr val="A0E0F4"/>
              </a:solidFill>
              <a:prstDash val="solid"/>
              <a:miter/>
            </a:ln>
          </p:spPr>
          <p:txBody>
            <a:bodyPr/>
            <a:lstStyle/>
            <a:p>
              <a:endParaRPr lang="es-AR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254944" y="2802340"/>
            <a:ext cx="11445316" cy="30595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86"/>
              </a:lnSpc>
            </a:pPr>
            <a:r>
              <a:rPr lang="en-US" sz="2918">
                <a:solidFill>
                  <a:srgbClr val="FFFFFF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Andrés Hejlsberg </a:t>
            </a:r>
            <a:r>
              <a:rPr lang="en-US" sz="2918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conocido por su creación del lenguaje de programación Turbo Pascal y por ser el arquitecto principal de Delphi,  decidió formar un equipo de trabajo en 1999 para crear un nuevo lenguaje de programación, que hoy conocemos como C#. En sus inicios el nombre inicial que se barajó fue Cool (C Object Oriented Language).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288488" y="2849965"/>
            <a:ext cx="740212" cy="581247"/>
            <a:chOff x="0" y="0"/>
            <a:chExt cx="517547" cy="4064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517547" cy="406400"/>
            </a:xfrm>
            <a:custGeom>
              <a:avLst/>
              <a:gdLst/>
              <a:ahLst/>
              <a:cxnLst/>
              <a:rect l="l" t="t" r="r" b="b"/>
              <a:pathLst>
                <a:path w="517547" h="406400">
                  <a:moveTo>
                    <a:pt x="0" y="0"/>
                  </a:moveTo>
                  <a:lnTo>
                    <a:pt x="314347" y="0"/>
                  </a:lnTo>
                  <a:lnTo>
                    <a:pt x="517547" y="203200"/>
                  </a:lnTo>
                  <a:lnTo>
                    <a:pt x="314347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0E0F4"/>
            </a:solidFill>
          </p:spPr>
          <p:txBody>
            <a:bodyPr/>
            <a:lstStyle/>
            <a:p>
              <a:endParaRPr lang="es-AR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177800" y="-28575"/>
              <a:ext cx="263547" cy="434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254944" y="6908785"/>
            <a:ext cx="11445316" cy="25452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86"/>
              </a:lnSpc>
            </a:pPr>
            <a:r>
              <a:rPr lang="en-US" sz="2918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C# se presento al publico en el año 2000 en una conferencia. El lenguaje fue diseñado para ser simple, moderno y versátil  y su primera versión oficial lanzada en el año 2002,se parecía mucho a Java. De hecho, se creó con el fin de ser algo exclusivo de Microsoft y que compita con Java 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28700" y="600035"/>
            <a:ext cx="12527077" cy="17311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3067"/>
              </a:lnSpc>
            </a:pPr>
            <a:r>
              <a:rPr lang="en-US" sz="12811">
                <a:solidFill>
                  <a:srgbClr val="000000"/>
                </a:solidFill>
                <a:latin typeface="Dumondi Condensed Bold"/>
                <a:ea typeface="Dumondi Condensed Bold"/>
                <a:cs typeface="Dumondi Condensed Bold"/>
                <a:sym typeface="Dumondi Condensed Bold"/>
              </a:rPr>
              <a:t>C# breve historia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288488" y="6956410"/>
            <a:ext cx="740212" cy="581247"/>
            <a:chOff x="0" y="0"/>
            <a:chExt cx="517547" cy="4064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517547" cy="406400"/>
            </a:xfrm>
            <a:custGeom>
              <a:avLst/>
              <a:gdLst/>
              <a:ahLst/>
              <a:cxnLst/>
              <a:rect l="l" t="t" r="r" b="b"/>
              <a:pathLst>
                <a:path w="517547" h="406400">
                  <a:moveTo>
                    <a:pt x="0" y="0"/>
                  </a:moveTo>
                  <a:lnTo>
                    <a:pt x="314347" y="0"/>
                  </a:lnTo>
                  <a:lnTo>
                    <a:pt x="517547" y="203200"/>
                  </a:lnTo>
                  <a:lnTo>
                    <a:pt x="314347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0E0F4"/>
            </a:solidFill>
          </p:spPr>
          <p:txBody>
            <a:bodyPr/>
            <a:lstStyle/>
            <a:p>
              <a:endParaRPr lang="es-AR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177800" y="-28575"/>
              <a:ext cx="263547" cy="434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936002" y="470558"/>
            <a:ext cx="19758672" cy="10449844"/>
            <a:chOff x="0" y="0"/>
            <a:chExt cx="5203930" cy="275222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203930" cy="2752222"/>
            </a:xfrm>
            <a:custGeom>
              <a:avLst/>
              <a:gdLst/>
              <a:ahLst/>
              <a:cxnLst/>
              <a:rect l="l" t="t" r="r" b="b"/>
              <a:pathLst>
                <a:path w="5203930" h="2752222">
                  <a:moveTo>
                    <a:pt x="10971" y="0"/>
                  </a:moveTo>
                  <a:lnTo>
                    <a:pt x="5192959" y="0"/>
                  </a:lnTo>
                  <a:cubicBezTo>
                    <a:pt x="5199018" y="0"/>
                    <a:pt x="5203930" y="4912"/>
                    <a:pt x="5203930" y="10971"/>
                  </a:cubicBezTo>
                  <a:lnTo>
                    <a:pt x="5203930" y="2741251"/>
                  </a:lnTo>
                  <a:cubicBezTo>
                    <a:pt x="5203930" y="2744161"/>
                    <a:pt x="5202774" y="2746952"/>
                    <a:pt x="5200717" y="2749009"/>
                  </a:cubicBezTo>
                  <a:cubicBezTo>
                    <a:pt x="5198659" y="2751066"/>
                    <a:pt x="5195869" y="2752222"/>
                    <a:pt x="5192959" y="2752222"/>
                  </a:cubicBezTo>
                  <a:lnTo>
                    <a:pt x="10971" y="2752222"/>
                  </a:lnTo>
                  <a:cubicBezTo>
                    <a:pt x="8061" y="2752222"/>
                    <a:pt x="5271" y="2751066"/>
                    <a:pt x="3213" y="2749009"/>
                  </a:cubicBezTo>
                  <a:cubicBezTo>
                    <a:pt x="1156" y="2746952"/>
                    <a:pt x="0" y="2744161"/>
                    <a:pt x="0" y="2741251"/>
                  </a:cubicBezTo>
                  <a:lnTo>
                    <a:pt x="0" y="10971"/>
                  </a:lnTo>
                  <a:cubicBezTo>
                    <a:pt x="0" y="8061"/>
                    <a:pt x="1156" y="5271"/>
                    <a:pt x="3213" y="3213"/>
                  </a:cubicBezTo>
                  <a:cubicBezTo>
                    <a:pt x="5271" y="1156"/>
                    <a:pt x="8061" y="0"/>
                    <a:pt x="10971" y="0"/>
                  </a:cubicBezTo>
                  <a:close/>
                </a:path>
              </a:pathLst>
            </a:custGeom>
            <a:solidFill>
              <a:srgbClr val="05061C"/>
            </a:solidFill>
          </p:spPr>
          <p:txBody>
            <a:bodyPr/>
            <a:lstStyle/>
            <a:p>
              <a:endParaRPr lang="es-A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5203930" cy="27807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-273775"/>
            <a:ext cx="18659469" cy="2604951"/>
            <a:chOff x="0" y="0"/>
            <a:chExt cx="4914428" cy="68607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914428" cy="686078"/>
            </a:xfrm>
            <a:custGeom>
              <a:avLst/>
              <a:gdLst/>
              <a:ahLst/>
              <a:cxnLst/>
              <a:rect l="l" t="t" r="r" b="b"/>
              <a:pathLst>
                <a:path w="4914428" h="686078">
                  <a:moveTo>
                    <a:pt x="0" y="0"/>
                  </a:moveTo>
                  <a:lnTo>
                    <a:pt x="4914428" y="0"/>
                  </a:lnTo>
                  <a:lnTo>
                    <a:pt x="4914428" y="686078"/>
                  </a:lnTo>
                  <a:lnTo>
                    <a:pt x="0" y="68607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AR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4914428" cy="7337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74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3555777" y="3431212"/>
            <a:ext cx="4456429" cy="4832386"/>
            <a:chOff x="0" y="0"/>
            <a:chExt cx="8019247" cy="869577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019247" cy="8695774"/>
            </a:xfrm>
            <a:custGeom>
              <a:avLst/>
              <a:gdLst/>
              <a:ahLst/>
              <a:cxnLst/>
              <a:rect l="l" t="t" r="r" b="b"/>
              <a:pathLst>
                <a:path w="8019247" h="8695774">
                  <a:moveTo>
                    <a:pt x="0" y="8255188"/>
                  </a:moveTo>
                  <a:lnTo>
                    <a:pt x="0" y="440586"/>
                  </a:lnTo>
                  <a:cubicBezTo>
                    <a:pt x="0" y="197104"/>
                    <a:pt x="272654" y="0"/>
                    <a:pt x="609463" y="0"/>
                  </a:cubicBezTo>
                  <a:lnTo>
                    <a:pt x="7409784" y="0"/>
                  </a:lnTo>
                  <a:cubicBezTo>
                    <a:pt x="7746592" y="0"/>
                    <a:pt x="8019247" y="198264"/>
                    <a:pt x="8019247" y="440586"/>
                  </a:cubicBezTo>
                  <a:lnTo>
                    <a:pt x="8019247" y="8255188"/>
                  </a:lnTo>
                  <a:cubicBezTo>
                    <a:pt x="8019247" y="8498670"/>
                    <a:pt x="7746592" y="8695774"/>
                    <a:pt x="7409784" y="8695774"/>
                  </a:cubicBezTo>
                  <a:lnTo>
                    <a:pt x="609463" y="8695774"/>
                  </a:lnTo>
                  <a:cubicBezTo>
                    <a:pt x="274258" y="8695774"/>
                    <a:pt x="0" y="8498670"/>
                    <a:pt x="0" y="8255188"/>
                  </a:cubicBezTo>
                  <a:close/>
                </a:path>
              </a:pathLst>
            </a:custGeom>
            <a:blipFill>
              <a:blip r:embed="rId2"/>
              <a:stretch>
                <a:fillRect l="-9298" t="-397" b="-397"/>
              </a:stretch>
            </a:blipFill>
            <a:ln w="152400" cap="sq">
              <a:solidFill>
                <a:srgbClr val="A0E0F4"/>
              </a:solidFill>
              <a:prstDash val="solid"/>
              <a:miter/>
            </a:ln>
          </p:spPr>
          <p:txBody>
            <a:bodyPr/>
            <a:lstStyle/>
            <a:p>
              <a:endParaRPr lang="es-AR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238530" y="2802340"/>
            <a:ext cx="11445316" cy="35739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86"/>
              </a:lnSpc>
            </a:pPr>
            <a:r>
              <a:rPr lang="en-US" sz="2918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JavaScript fue creado por</a:t>
            </a:r>
            <a:r>
              <a:rPr lang="en-US" sz="2918">
                <a:solidFill>
                  <a:srgbClr val="FFFFFF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 Brendan Eich</a:t>
            </a:r>
            <a:r>
              <a:rPr lang="en-US" sz="2918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,se introdujo en 1995 como una forma de agregar programas a páginas web en el navegador Netscape Navigator. En esa época, empezaban a desarrollarse las primeras aplicaciones web y por tanto, las páginas web comenzaban a incluir formularios complejos,surgió la necesidad de un lenguaje de programación que se ejecutara en el navegador del usuario. 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288488" y="2849965"/>
            <a:ext cx="740212" cy="581247"/>
            <a:chOff x="0" y="0"/>
            <a:chExt cx="517547" cy="4064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17547" cy="406400"/>
            </a:xfrm>
            <a:custGeom>
              <a:avLst/>
              <a:gdLst/>
              <a:ahLst/>
              <a:cxnLst/>
              <a:rect l="l" t="t" r="r" b="b"/>
              <a:pathLst>
                <a:path w="517547" h="406400">
                  <a:moveTo>
                    <a:pt x="0" y="0"/>
                  </a:moveTo>
                  <a:lnTo>
                    <a:pt x="314347" y="0"/>
                  </a:lnTo>
                  <a:lnTo>
                    <a:pt x="517547" y="203200"/>
                  </a:lnTo>
                  <a:lnTo>
                    <a:pt x="314347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0E0F4"/>
            </a:solidFill>
          </p:spPr>
          <p:txBody>
            <a:bodyPr/>
            <a:lstStyle/>
            <a:p>
              <a:endParaRPr lang="es-AR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77800" y="-28575"/>
              <a:ext cx="263547" cy="434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028700" y="600035"/>
            <a:ext cx="12527077" cy="17311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3067"/>
              </a:lnSpc>
            </a:pPr>
            <a:r>
              <a:rPr lang="en-US" sz="12811">
                <a:solidFill>
                  <a:srgbClr val="000000"/>
                </a:solidFill>
                <a:latin typeface="Dumondi Condensed Bold"/>
                <a:ea typeface="Dumondi Condensed Bold"/>
                <a:cs typeface="Dumondi Condensed Bold"/>
                <a:sym typeface="Dumondi Condensed Bold"/>
              </a:rPr>
              <a:t>Javascript breve historia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288488" y="6956410"/>
            <a:ext cx="740212" cy="581247"/>
            <a:chOff x="0" y="0"/>
            <a:chExt cx="517547" cy="4064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517547" cy="406400"/>
            </a:xfrm>
            <a:custGeom>
              <a:avLst/>
              <a:gdLst/>
              <a:ahLst/>
              <a:cxnLst/>
              <a:rect l="l" t="t" r="r" b="b"/>
              <a:pathLst>
                <a:path w="517547" h="406400">
                  <a:moveTo>
                    <a:pt x="0" y="0"/>
                  </a:moveTo>
                  <a:lnTo>
                    <a:pt x="314347" y="0"/>
                  </a:lnTo>
                  <a:lnTo>
                    <a:pt x="517547" y="203200"/>
                  </a:lnTo>
                  <a:lnTo>
                    <a:pt x="314347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0E0F4"/>
            </a:solidFill>
          </p:spPr>
          <p:txBody>
            <a:bodyPr/>
            <a:lstStyle/>
            <a:p>
              <a:endParaRPr lang="es-AR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77800" y="-28575"/>
              <a:ext cx="263547" cy="434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1238530" y="6908785"/>
            <a:ext cx="11445316" cy="30595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86"/>
              </a:lnSpc>
            </a:pPr>
            <a:r>
              <a:rPr lang="en-US" sz="2918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 lo largo de los primeros años fue mejorando y incluyendo tecnologias como elemento XML HttpRequest por parte de Microsoft en 1998. En el 2000, Douglas Crockford inventó el documento JSON.En 2004, Gmail empezó a utilizar JavaScript e incorporó AJAX masivamente para hacer sus procesos más eficaces.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48009" y="8496872"/>
            <a:ext cx="11455118" cy="1522857"/>
          </a:xfrm>
          <a:custGeom>
            <a:avLst/>
            <a:gdLst/>
            <a:ahLst/>
            <a:cxnLst/>
            <a:rect l="l" t="t" r="r" b="b"/>
            <a:pathLst>
              <a:path w="11455118" h="1522857">
                <a:moveTo>
                  <a:pt x="0" y="0"/>
                </a:moveTo>
                <a:lnTo>
                  <a:pt x="11455119" y="0"/>
                </a:lnTo>
                <a:lnTo>
                  <a:pt x="11455119" y="1522856"/>
                </a:lnTo>
                <a:lnTo>
                  <a:pt x="0" y="15228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AR"/>
          </a:p>
        </p:txBody>
      </p:sp>
      <p:sp>
        <p:nvSpPr>
          <p:cNvPr id="3" name="Freeform 3"/>
          <p:cNvSpPr/>
          <p:nvPr/>
        </p:nvSpPr>
        <p:spPr>
          <a:xfrm>
            <a:off x="348009" y="1567179"/>
            <a:ext cx="6039049" cy="6474759"/>
          </a:xfrm>
          <a:custGeom>
            <a:avLst/>
            <a:gdLst/>
            <a:ahLst/>
            <a:cxnLst/>
            <a:rect l="l" t="t" r="r" b="b"/>
            <a:pathLst>
              <a:path w="6039049" h="6474759">
                <a:moveTo>
                  <a:pt x="0" y="0"/>
                </a:moveTo>
                <a:lnTo>
                  <a:pt x="6039049" y="0"/>
                </a:lnTo>
                <a:lnTo>
                  <a:pt x="6039049" y="6474759"/>
                </a:lnTo>
                <a:lnTo>
                  <a:pt x="0" y="647475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33113"/>
            </a:stretch>
          </a:blipFill>
        </p:spPr>
        <p:txBody>
          <a:bodyPr/>
          <a:lstStyle/>
          <a:p>
            <a:endParaRPr lang="es-AR"/>
          </a:p>
        </p:txBody>
      </p:sp>
      <p:sp>
        <p:nvSpPr>
          <p:cNvPr id="4" name="Freeform 4"/>
          <p:cNvSpPr/>
          <p:nvPr/>
        </p:nvSpPr>
        <p:spPr>
          <a:xfrm>
            <a:off x="7302387" y="2066374"/>
            <a:ext cx="4500740" cy="1254462"/>
          </a:xfrm>
          <a:custGeom>
            <a:avLst/>
            <a:gdLst/>
            <a:ahLst/>
            <a:cxnLst/>
            <a:rect l="l" t="t" r="r" b="b"/>
            <a:pathLst>
              <a:path w="4500740" h="1254462">
                <a:moveTo>
                  <a:pt x="0" y="0"/>
                </a:moveTo>
                <a:lnTo>
                  <a:pt x="4500741" y="0"/>
                </a:lnTo>
                <a:lnTo>
                  <a:pt x="4500741" y="1254462"/>
                </a:lnTo>
                <a:lnTo>
                  <a:pt x="0" y="12544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9678" r="-31404" b="-13889"/>
            </a:stretch>
          </a:blipFill>
        </p:spPr>
        <p:txBody>
          <a:bodyPr/>
          <a:lstStyle/>
          <a:p>
            <a:endParaRPr lang="es-AR"/>
          </a:p>
        </p:txBody>
      </p:sp>
      <p:sp>
        <p:nvSpPr>
          <p:cNvPr id="5" name="Freeform 5"/>
          <p:cNvSpPr/>
          <p:nvPr/>
        </p:nvSpPr>
        <p:spPr>
          <a:xfrm>
            <a:off x="7758310" y="3660963"/>
            <a:ext cx="8089635" cy="5110450"/>
          </a:xfrm>
          <a:custGeom>
            <a:avLst/>
            <a:gdLst/>
            <a:ahLst/>
            <a:cxnLst/>
            <a:rect l="l" t="t" r="r" b="b"/>
            <a:pathLst>
              <a:path w="8089635" h="5110450">
                <a:moveTo>
                  <a:pt x="0" y="0"/>
                </a:moveTo>
                <a:lnTo>
                  <a:pt x="8089635" y="0"/>
                </a:lnTo>
                <a:lnTo>
                  <a:pt x="8089635" y="5110449"/>
                </a:lnTo>
                <a:lnTo>
                  <a:pt x="0" y="511044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s-AR"/>
          </a:p>
        </p:txBody>
      </p:sp>
      <p:sp>
        <p:nvSpPr>
          <p:cNvPr id="6" name="Freeform 6"/>
          <p:cNvSpPr/>
          <p:nvPr/>
        </p:nvSpPr>
        <p:spPr>
          <a:xfrm>
            <a:off x="12718456" y="1742553"/>
            <a:ext cx="3206303" cy="1767577"/>
          </a:xfrm>
          <a:custGeom>
            <a:avLst/>
            <a:gdLst/>
            <a:ahLst/>
            <a:cxnLst/>
            <a:rect l="l" t="t" r="r" b="b"/>
            <a:pathLst>
              <a:path w="3206303" h="1767577">
                <a:moveTo>
                  <a:pt x="0" y="0"/>
                </a:moveTo>
                <a:lnTo>
                  <a:pt x="3206303" y="0"/>
                </a:lnTo>
                <a:lnTo>
                  <a:pt x="3206303" y="1767577"/>
                </a:lnTo>
                <a:lnTo>
                  <a:pt x="0" y="176757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s-AR"/>
          </a:p>
        </p:txBody>
      </p:sp>
      <p:sp>
        <p:nvSpPr>
          <p:cNvPr id="7" name="TextBox 7"/>
          <p:cNvSpPr txBox="1"/>
          <p:nvPr/>
        </p:nvSpPr>
        <p:spPr>
          <a:xfrm>
            <a:off x="4915272" y="159703"/>
            <a:ext cx="9791328" cy="15452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BNF </a:t>
            </a:r>
            <a:r>
              <a:rPr lang="en-US" sz="9200" dirty="0" err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Javascript</a:t>
            </a:r>
            <a:endParaRPr lang="en-US" sz="9200" dirty="0">
              <a:solidFill>
                <a:srgbClr val="FFFFFF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</p:txBody>
      </p:sp>
      <p:grpSp>
        <p:nvGrpSpPr>
          <p:cNvPr id="8" name="Group 8"/>
          <p:cNvGrpSpPr/>
          <p:nvPr/>
        </p:nvGrpSpPr>
        <p:grpSpPr>
          <a:xfrm>
            <a:off x="16272422" y="0"/>
            <a:ext cx="2196380" cy="2381673"/>
            <a:chOff x="0" y="0"/>
            <a:chExt cx="8019247" cy="869577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019247" cy="8695774"/>
            </a:xfrm>
            <a:custGeom>
              <a:avLst/>
              <a:gdLst/>
              <a:ahLst/>
              <a:cxnLst/>
              <a:rect l="l" t="t" r="r" b="b"/>
              <a:pathLst>
                <a:path w="8019247" h="8695774">
                  <a:moveTo>
                    <a:pt x="0" y="8255188"/>
                  </a:moveTo>
                  <a:lnTo>
                    <a:pt x="0" y="440586"/>
                  </a:lnTo>
                  <a:cubicBezTo>
                    <a:pt x="0" y="197104"/>
                    <a:pt x="272654" y="0"/>
                    <a:pt x="609463" y="0"/>
                  </a:cubicBezTo>
                  <a:lnTo>
                    <a:pt x="7409784" y="0"/>
                  </a:lnTo>
                  <a:cubicBezTo>
                    <a:pt x="7746592" y="0"/>
                    <a:pt x="8019247" y="198264"/>
                    <a:pt x="8019247" y="440586"/>
                  </a:cubicBezTo>
                  <a:lnTo>
                    <a:pt x="8019247" y="8255188"/>
                  </a:lnTo>
                  <a:cubicBezTo>
                    <a:pt x="8019247" y="8498670"/>
                    <a:pt x="7746592" y="8695774"/>
                    <a:pt x="7409784" y="8695774"/>
                  </a:cubicBezTo>
                  <a:lnTo>
                    <a:pt x="609463" y="8695774"/>
                  </a:lnTo>
                  <a:cubicBezTo>
                    <a:pt x="274258" y="8695774"/>
                    <a:pt x="0" y="8498670"/>
                    <a:pt x="0" y="8255188"/>
                  </a:cubicBezTo>
                  <a:close/>
                </a:path>
              </a:pathLst>
            </a:custGeom>
            <a:blipFill>
              <a:blip r:embed="rId7"/>
              <a:stretch>
                <a:fillRect l="-9298" t="-397" b="-397"/>
              </a:stretch>
            </a:blipFill>
            <a:ln w="152400" cap="sq">
              <a:solidFill>
                <a:srgbClr val="A0E0F4"/>
              </a:solidFill>
              <a:prstDash val="solid"/>
              <a:miter/>
            </a:ln>
          </p:spPr>
          <p:txBody>
            <a:bodyPr/>
            <a:lstStyle/>
            <a:p>
              <a:endParaRPr lang="es-AR"/>
            </a:p>
          </p:txBody>
        </p:sp>
      </p:grpSp>
      <p:sp>
        <p:nvSpPr>
          <p:cNvPr id="10" name="Freeform 10"/>
          <p:cNvSpPr/>
          <p:nvPr/>
        </p:nvSpPr>
        <p:spPr>
          <a:xfrm>
            <a:off x="-1781285" y="-876300"/>
            <a:ext cx="4856524" cy="4114800"/>
          </a:xfrm>
          <a:custGeom>
            <a:avLst/>
            <a:gdLst/>
            <a:ahLst/>
            <a:cxnLst/>
            <a:rect l="l" t="t" r="r" b="b"/>
            <a:pathLst>
              <a:path w="4856524" h="4114800">
                <a:moveTo>
                  <a:pt x="0" y="0"/>
                </a:moveTo>
                <a:lnTo>
                  <a:pt x="4856523" y="0"/>
                </a:lnTo>
                <a:lnTo>
                  <a:pt x="485652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AR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72603" y="1533455"/>
            <a:ext cx="9404608" cy="4293469"/>
          </a:xfrm>
          <a:custGeom>
            <a:avLst/>
            <a:gdLst/>
            <a:ahLst/>
            <a:cxnLst/>
            <a:rect l="l" t="t" r="r" b="b"/>
            <a:pathLst>
              <a:path w="9404608" h="4293469">
                <a:moveTo>
                  <a:pt x="0" y="0"/>
                </a:moveTo>
                <a:lnTo>
                  <a:pt x="9404607" y="0"/>
                </a:lnTo>
                <a:lnTo>
                  <a:pt x="9404607" y="4293469"/>
                </a:lnTo>
                <a:lnTo>
                  <a:pt x="0" y="429346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6287"/>
            </a:stretch>
          </a:blipFill>
        </p:spPr>
        <p:txBody>
          <a:bodyPr/>
          <a:lstStyle/>
          <a:p>
            <a:endParaRPr lang="es-AR"/>
          </a:p>
        </p:txBody>
      </p:sp>
      <p:sp>
        <p:nvSpPr>
          <p:cNvPr id="3" name="Freeform 3"/>
          <p:cNvSpPr/>
          <p:nvPr/>
        </p:nvSpPr>
        <p:spPr>
          <a:xfrm>
            <a:off x="9735211" y="1533455"/>
            <a:ext cx="6097439" cy="5340317"/>
          </a:xfrm>
          <a:custGeom>
            <a:avLst/>
            <a:gdLst/>
            <a:ahLst/>
            <a:cxnLst/>
            <a:rect l="l" t="t" r="r" b="b"/>
            <a:pathLst>
              <a:path w="6097439" h="5340317">
                <a:moveTo>
                  <a:pt x="0" y="0"/>
                </a:moveTo>
                <a:lnTo>
                  <a:pt x="6097439" y="0"/>
                </a:lnTo>
                <a:lnTo>
                  <a:pt x="6097439" y="5340317"/>
                </a:lnTo>
                <a:lnTo>
                  <a:pt x="0" y="534031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38237"/>
            </a:stretch>
          </a:blipFill>
        </p:spPr>
        <p:txBody>
          <a:bodyPr/>
          <a:lstStyle/>
          <a:p>
            <a:endParaRPr lang="es-AR"/>
          </a:p>
        </p:txBody>
      </p:sp>
      <p:sp>
        <p:nvSpPr>
          <p:cNvPr id="4" name="Freeform 4"/>
          <p:cNvSpPr/>
          <p:nvPr/>
        </p:nvSpPr>
        <p:spPr>
          <a:xfrm>
            <a:off x="273897" y="5826924"/>
            <a:ext cx="7087963" cy="4196373"/>
          </a:xfrm>
          <a:custGeom>
            <a:avLst/>
            <a:gdLst/>
            <a:ahLst/>
            <a:cxnLst/>
            <a:rect l="l" t="t" r="r" b="b"/>
            <a:pathLst>
              <a:path w="7087963" h="4196373">
                <a:moveTo>
                  <a:pt x="0" y="0"/>
                </a:moveTo>
                <a:lnTo>
                  <a:pt x="7087963" y="0"/>
                </a:lnTo>
                <a:lnTo>
                  <a:pt x="7087963" y="4196373"/>
                </a:lnTo>
                <a:lnTo>
                  <a:pt x="0" y="419637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1565"/>
            </a:stretch>
          </a:blipFill>
        </p:spPr>
        <p:txBody>
          <a:bodyPr/>
          <a:lstStyle/>
          <a:p>
            <a:endParaRPr lang="es-AR"/>
          </a:p>
        </p:txBody>
      </p:sp>
      <p:sp>
        <p:nvSpPr>
          <p:cNvPr id="5" name="Freeform 5"/>
          <p:cNvSpPr/>
          <p:nvPr/>
        </p:nvSpPr>
        <p:spPr>
          <a:xfrm>
            <a:off x="8245869" y="7201603"/>
            <a:ext cx="9013431" cy="2389658"/>
          </a:xfrm>
          <a:custGeom>
            <a:avLst/>
            <a:gdLst/>
            <a:ahLst/>
            <a:cxnLst/>
            <a:rect l="l" t="t" r="r" b="b"/>
            <a:pathLst>
              <a:path w="9013431" h="2389658">
                <a:moveTo>
                  <a:pt x="0" y="0"/>
                </a:moveTo>
                <a:lnTo>
                  <a:pt x="9013431" y="0"/>
                </a:lnTo>
                <a:lnTo>
                  <a:pt x="9013431" y="2389658"/>
                </a:lnTo>
                <a:lnTo>
                  <a:pt x="0" y="238965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r="-4755"/>
            </a:stretch>
          </a:blipFill>
        </p:spPr>
        <p:txBody>
          <a:bodyPr/>
          <a:lstStyle/>
          <a:p>
            <a:endParaRPr lang="es-AR"/>
          </a:p>
        </p:txBody>
      </p:sp>
      <p:sp>
        <p:nvSpPr>
          <p:cNvPr id="6" name="Freeform 6"/>
          <p:cNvSpPr/>
          <p:nvPr/>
        </p:nvSpPr>
        <p:spPr>
          <a:xfrm>
            <a:off x="-1933685" y="-1028700"/>
            <a:ext cx="4856524" cy="4114800"/>
          </a:xfrm>
          <a:custGeom>
            <a:avLst/>
            <a:gdLst/>
            <a:ahLst/>
            <a:cxnLst/>
            <a:rect l="l" t="t" r="r" b="b"/>
            <a:pathLst>
              <a:path w="4856524" h="4114800">
                <a:moveTo>
                  <a:pt x="0" y="0"/>
                </a:moveTo>
                <a:lnTo>
                  <a:pt x="4856523" y="0"/>
                </a:lnTo>
                <a:lnTo>
                  <a:pt x="485652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AR"/>
          </a:p>
        </p:txBody>
      </p:sp>
      <p:sp>
        <p:nvSpPr>
          <p:cNvPr id="7" name="TextBox 7"/>
          <p:cNvSpPr txBox="1"/>
          <p:nvPr/>
        </p:nvSpPr>
        <p:spPr>
          <a:xfrm>
            <a:off x="4286240" y="-171450"/>
            <a:ext cx="10267960" cy="15452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BNF </a:t>
            </a:r>
            <a:r>
              <a:rPr lang="en-US" sz="9200" dirty="0" err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Javascript</a:t>
            </a:r>
            <a:endParaRPr lang="en-US" sz="9200" dirty="0">
              <a:solidFill>
                <a:srgbClr val="FFFFFF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</p:txBody>
      </p:sp>
      <p:sp>
        <p:nvSpPr>
          <p:cNvPr id="8" name="Freeform 8"/>
          <p:cNvSpPr/>
          <p:nvPr/>
        </p:nvSpPr>
        <p:spPr>
          <a:xfrm rot="-9716395" flipH="1">
            <a:off x="16081038" y="-592328"/>
            <a:ext cx="4413924" cy="5232022"/>
          </a:xfrm>
          <a:custGeom>
            <a:avLst/>
            <a:gdLst/>
            <a:ahLst/>
            <a:cxnLst/>
            <a:rect l="l" t="t" r="r" b="b"/>
            <a:pathLst>
              <a:path w="4413924" h="5232022">
                <a:moveTo>
                  <a:pt x="4413924" y="0"/>
                </a:moveTo>
                <a:lnTo>
                  <a:pt x="0" y="0"/>
                </a:lnTo>
                <a:lnTo>
                  <a:pt x="0" y="5232023"/>
                </a:lnTo>
                <a:lnTo>
                  <a:pt x="4413924" y="5232023"/>
                </a:lnTo>
                <a:lnTo>
                  <a:pt x="4413924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AR"/>
          </a:p>
        </p:txBody>
      </p:sp>
      <p:grpSp>
        <p:nvGrpSpPr>
          <p:cNvPr id="9" name="Group 9"/>
          <p:cNvGrpSpPr/>
          <p:nvPr/>
        </p:nvGrpSpPr>
        <p:grpSpPr>
          <a:xfrm>
            <a:off x="16161110" y="0"/>
            <a:ext cx="2196380" cy="2381673"/>
            <a:chOff x="0" y="0"/>
            <a:chExt cx="8019247" cy="869577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019247" cy="8695774"/>
            </a:xfrm>
            <a:custGeom>
              <a:avLst/>
              <a:gdLst/>
              <a:ahLst/>
              <a:cxnLst/>
              <a:rect l="l" t="t" r="r" b="b"/>
              <a:pathLst>
                <a:path w="8019247" h="8695774">
                  <a:moveTo>
                    <a:pt x="0" y="8255188"/>
                  </a:moveTo>
                  <a:lnTo>
                    <a:pt x="0" y="440586"/>
                  </a:lnTo>
                  <a:cubicBezTo>
                    <a:pt x="0" y="197104"/>
                    <a:pt x="272654" y="0"/>
                    <a:pt x="609463" y="0"/>
                  </a:cubicBezTo>
                  <a:lnTo>
                    <a:pt x="7409784" y="0"/>
                  </a:lnTo>
                  <a:cubicBezTo>
                    <a:pt x="7746592" y="0"/>
                    <a:pt x="8019247" y="198264"/>
                    <a:pt x="8019247" y="440586"/>
                  </a:cubicBezTo>
                  <a:lnTo>
                    <a:pt x="8019247" y="8255188"/>
                  </a:lnTo>
                  <a:cubicBezTo>
                    <a:pt x="8019247" y="8498670"/>
                    <a:pt x="7746592" y="8695774"/>
                    <a:pt x="7409784" y="8695774"/>
                  </a:cubicBezTo>
                  <a:lnTo>
                    <a:pt x="609463" y="8695774"/>
                  </a:lnTo>
                  <a:cubicBezTo>
                    <a:pt x="274258" y="8695774"/>
                    <a:pt x="0" y="8498670"/>
                    <a:pt x="0" y="8255188"/>
                  </a:cubicBezTo>
                  <a:close/>
                </a:path>
              </a:pathLst>
            </a:custGeom>
            <a:blipFill>
              <a:blip r:embed="rId10"/>
              <a:stretch>
                <a:fillRect l="-9298" t="-397" b="-397"/>
              </a:stretch>
            </a:blipFill>
            <a:ln w="152400" cap="sq">
              <a:solidFill>
                <a:srgbClr val="A0E0F4"/>
              </a:solidFill>
              <a:prstDash val="solid"/>
              <a:miter/>
            </a:ln>
          </p:spPr>
          <p:txBody>
            <a:bodyPr/>
            <a:lstStyle/>
            <a:p>
              <a:endParaRPr lang="es-AR"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933685" y="-1028700"/>
            <a:ext cx="4856524" cy="4114800"/>
          </a:xfrm>
          <a:custGeom>
            <a:avLst/>
            <a:gdLst/>
            <a:ahLst/>
            <a:cxnLst/>
            <a:rect l="l" t="t" r="r" b="b"/>
            <a:pathLst>
              <a:path w="4856524" h="4114800">
                <a:moveTo>
                  <a:pt x="0" y="0"/>
                </a:moveTo>
                <a:lnTo>
                  <a:pt x="4856523" y="0"/>
                </a:lnTo>
                <a:lnTo>
                  <a:pt x="485652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AR"/>
          </a:p>
        </p:txBody>
      </p:sp>
      <p:sp>
        <p:nvSpPr>
          <p:cNvPr id="3" name="Freeform 3"/>
          <p:cNvSpPr/>
          <p:nvPr/>
        </p:nvSpPr>
        <p:spPr>
          <a:xfrm rot="-9716395" flipH="1">
            <a:off x="16081038" y="-592328"/>
            <a:ext cx="4413924" cy="5232022"/>
          </a:xfrm>
          <a:custGeom>
            <a:avLst/>
            <a:gdLst/>
            <a:ahLst/>
            <a:cxnLst/>
            <a:rect l="l" t="t" r="r" b="b"/>
            <a:pathLst>
              <a:path w="4413924" h="5232022">
                <a:moveTo>
                  <a:pt x="4413924" y="0"/>
                </a:moveTo>
                <a:lnTo>
                  <a:pt x="0" y="0"/>
                </a:lnTo>
                <a:lnTo>
                  <a:pt x="0" y="5232023"/>
                </a:lnTo>
                <a:lnTo>
                  <a:pt x="4413924" y="5232023"/>
                </a:lnTo>
                <a:lnTo>
                  <a:pt x="441392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AR"/>
          </a:p>
        </p:txBody>
      </p:sp>
      <p:grpSp>
        <p:nvGrpSpPr>
          <p:cNvPr id="4" name="Group 4"/>
          <p:cNvGrpSpPr/>
          <p:nvPr/>
        </p:nvGrpSpPr>
        <p:grpSpPr>
          <a:xfrm>
            <a:off x="16161110" y="0"/>
            <a:ext cx="2196380" cy="2381673"/>
            <a:chOff x="0" y="0"/>
            <a:chExt cx="8019247" cy="869577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019247" cy="8695774"/>
            </a:xfrm>
            <a:custGeom>
              <a:avLst/>
              <a:gdLst/>
              <a:ahLst/>
              <a:cxnLst/>
              <a:rect l="l" t="t" r="r" b="b"/>
              <a:pathLst>
                <a:path w="8019247" h="8695774">
                  <a:moveTo>
                    <a:pt x="0" y="8255188"/>
                  </a:moveTo>
                  <a:lnTo>
                    <a:pt x="0" y="440586"/>
                  </a:lnTo>
                  <a:cubicBezTo>
                    <a:pt x="0" y="197104"/>
                    <a:pt x="272654" y="0"/>
                    <a:pt x="609463" y="0"/>
                  </a:cubicBezTo>
                  <a:lnTo>
                    <a:pt x="7409784" y="0"/>
                  </a:lnTo>
                  <a:cubicBezTo>
                    <a:pt x="7746592" y="0"/>
                    <a:pt x="8019247" y="198264"/>
                    <a:pt x="8019247" y="440586"/>
                  </a:cubicBezTo>
                  <a:lnTo>
                    <a:pt x="8019247" y="8255188"/>
                  </a:lnTo>
                  <a:cubicBezTo>
                    <a:pt x="8019247" y="8498670"/>
                    <a:pt x="7746592" y="8695774"/>
                    <a:pt x="7409784" y="8695774"/>
                  </a:cubicBezTo>
                  <a:lnTo>
                    <a:pt x="609463" y="8695774"/>
                  </a:lnTo>
                  <a:cubicBezTo>
                    <a:pt x="274258" y="8695774"/>
                    <a:pt x="0" y="8498670"/>
                    <a:pt x="0" y="8255188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s-AR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6161110" y="0"/>
            <a:ext cx="2196380" cy="2381673"/>
            <a:chOff x="0" y="0"/>
            <a:chExt cx="8019247" cy="869577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019247" cy="8695774"/>
            </a:xfrm>
            <a:custGeom>
              <a:avLst/>
              <a:gdLst/>
              <a:ahLst/>
              <a:cxnLst/>
              <a:rect l="l" t="t" r="r" b="b"/>
              <a:pathLst>
                <a:path w="8019247" h="8695774">
                  <a:moveTo>
                    <a:pt x="0" y="8255188"/>
                  </a:moveTo>
                  <a:lnTo>
                    <a:pt x="0" y="440586"/>
                  </a:lnTo>
                  <a:cubicBezTo>
                    <a:pt x="0" y="197104"/>
                    <a:pt x="272654" y="0"/>
                    <a:pt x="609463" y="0"/>
                  </a:cubicBezTo>
                  <a:lnTo>
                    <a:pt x="7409784" y="0"/>
                  </a:lnTo>
                  <a:cubicBezTo>
                    <a:pt x="7746592" y="0"/>
                    <a:pt x="8019247" y="198264"/>
                    <a:pt x="8019247" y="440586"/>
                  </a:cubicBezTo>
                  <a:lnTo>
                    <a:pt x="8019247" y="8255188"/>
                  </a:lnTo>
                  <a:cubicBezTo>
                    <a:pt x="8019247" y="8498670"/>
                    <a:pt x="7746592" y="8695774"/>
                    <a:pt x="7409784" y="8695774"/>
                  </a:cubicBezTo>
                  <a:lnTo>
                    <a:pt x="609463" y="8695774"/>
                  </a:lnTo>
                  <a:cubicBezTo>
                    <a:pt x="274258" y="8695774"/>
                    <a:pt x="0" y="8498670"/>
                    <a:pt x="0" y="8255188"/>
                  </a:cubicBezTo>
                  <a:close/>
                </a:path>
              </a:pathLst>
            </a:custGeom>
            <a:blipFill>
              <a:blip r:embed="rId6"/>
              <a:stretch>
                <a:fillRect l="-4218" r="-4218"/>
              </a:stretch>
            </a:blipFill>
            <a:ln w="152400" cap="sq">
              <a:solidFill>
                <a:srgbClr val="A0E0F4"/>
              </a:solidFill>
              <a:prstDash val="solid"/>
              <a:miter/>
            </a:ln>
          </p:spPr>
          <p:txBody>
            <a:bodyPr/>
            <a:lstStyle/>
            <a:p>
              <a:endParaRPr lang="es-AR"/>
            </a:p>
          </p:txBody>
        </p:sp>
      </p:grpSp>
      <p:sp>
        <p:nvSpPr>
          <p:cNvPr id="8" name="Freeform 8"/>
          <p:cNvSpPr/>
          <p:nvPr/>
        </p:nvSpPr>
        <p:spPr>
          <a:xfrm>
            <a:off x="268131" y="1606149"/>
            <a:ext cx="15666533" cy="7652151"/>
          </a:xfrm>
          <a:custGeom>
            <a:avLst/>
            <a:gdLst/>
            <a:ahLst/>
            <a:cxnLst/>
            <a:rect l="l" t="t" r="r" b="b"/>
            <a:pathLst>
              <a:path w="15666533" h="7652151">
                <a:moveTo>
                  <a:pt x="0" y="0"/>
                </a:moveTo>
                <a:lnTo>
                  <a:pt x="15666534" y="0"/>
                </a:lnTo>
                <a:lnTo>
                  <a:pt x="15666534" y="7652151"/>
                </a:lnTo>
                <a:lnTo>
                  <a:pt x="0" y="765215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s-AR"/>
          </a:p>
        </p:txBody>
      </p:sp>
      <p:sp>
        <p:nvSpPr>
          <p:cNvPr id="9" name="TextBox 9"/>
          <p:cNvSpPr txBox="1"/>
          <p:nvPr/>
        </p:nvSpPr>
        <p:spPr>
          <a:xfrm>
            <a:off x="6425570" y="-171450"/>
            <a:ext cx="4178796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BNF C#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933685" y="-1028700"/>
            <a:ext cx="4856524" cy="4114800"/>
          </a:xfrm>
          <a:custGeom>
            <a:avLst/>
            <a:gdLst/>
            <a:ahLst/>
            <a:cxnLst/>
            <a:rect l="l" t="t" r="r" b="b"/>
            <a:pathLst>
              <a:path w="4856524" h="4114800">
                <a:moveTo>
                  <a:pt x="0" y="0"/>
                </a:moveTo>
                <a:lnTo>
                  <a:pt x="4856523" y="0"/>
                </a:lnTo>
                <a:lnTo>
                  <a:pt x="485652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AR"/>
          </a:p>
        </p:txBody>
      </p:sp>
      <p:sp>
        <p:nvSpPr>
          <p:cNvPr id="3" name="Freeform 3"/>
          <p:cNvSpPr/>
          <p:nvPr/>
        </p:nvSpPr>
        <p:spPr>
          <a:xfrm rot="-9716395" flipH="1">
            <a:off x="16081038" y="-592328"/>
            <a:ext cx="4413924" cy="5232022"/>
          </a:xfrm>
          <a:custGeom>
            <a:avLst/>
            <a:gdLst/>
            <a:ahLst/>
            <a:cxnLst/>
            <a:rect l="l" t="t" r="r" b="b"/>
            <a:pathLst>
              <a:path w="4413924" h="5232022">
                <a:moveTo>
                  <a:pt x="4413924" y="0"/>
                </a:moveTo>
                <a:lnTo>
                  <a:pt x="0" y="0"/>
                </a:lnTo>
                <a:lnTo>
                  <a:pt x="0" y="5232023"/>
                </a:lnTo>
                <a:lnTo>
                  <a:pt x="4413924" y="5232023"/>
                </a:lnTo>
                <a:lnTo>
                  <a:pt x="441392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AR"/>
          </a:p>
        </p:txBody>
      </p:sp>
      <p:grpSp>
        <p:nvGrpSpPr>
          <p:cNvPr id="4" name="Group 4"/>
          <p:cNvGrpSpPr/>
          <p:nvPr/>
        </p:nvGrpSpPr>
        <p:grpSpPr>
          <a:xfrm>
            <a:off x="16161110" y="0"/>
            <a:ext cx="2196380" cy="2381673"/>
            <a:chOff x="0" y="0"/>
            <a:chExt cx="8019247" cy="869577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019247" cy="8695774"/>
            </a:xfrm>
            <a:custGeom>
              <a:avLst/>
              <a:gdLst/>
              <a:ahLst/>
              <a:cxnLst/>
              <a:rect l="l" t="t" r="r" b="b"/>
              <a:pathLst>
                <a:path w="8019247" h="8695774">
                  <a:moveTo>
                    <a:pt x="0" y="8255188"/>
                  </a:moveTo>
                  <a:lnTo>
                    <a:pt x="0" y="440586"/>
                  </a:lnTo>
                  <a:cubicBezTo>
                    <a:pt x="0" y="197104"/>
                    <a:pt x="272654" y="0"/>
                    <a:pt x="609463" y="0"/>
                  </a:cubicBezTo>
                  <a:lnTo>
                    <a:pt x="7409784" y="0"/>
                  </a:lnTo>
                  <a:cubicBezTo>
                    <a:pt x="7746592" y="0"/>
                    <a:pt x="8019247" y="198264"/>
                    <a:pt x="8019247" y="440586"/>
                  </a:cubicBezTo>
                  <a:lnTo>
                    <a:pt x="8019247" y="8255188"/>
                  </a:lnTo>
                  <a:cubicBezTo>
                    <a:pt x="8019247" y="8498670"/>
                    <a:pt x="7746592" y="8695774"/>
                    <a:pt x="7409784" y="8695774"/>
                  </a:cubicBezTo>
                  <a:lnTo>
                    <a:pt x="609463" y="8695774"/>
                  </a:lnTo>
                  <a:cubicBezTo>
                    <a:pt x="274258" y="8695774"/>
                    <a:pt x="0" y="8498670"/>
                    <a:pt x="0" y="8255188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s-AR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6161110" y="0"/>
            <a:ext cx="2196380" cy="2381673"/>
            <a:chOff x="0" y="0"/>
            <a:chExt cx="8019247" cy="869577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019247" cy="8695774"/>
            </a:xfrm>
            <a:custGeom>
              <a:avLst/>
              <a:gdLst/>
              <a:ahLst/>
              <a:cxnLst/>
              <a:rect l="l" t="t" r="r" b="b"/>
              <a:pathLst>
                <a:path w="8019247" h="8695774">
                  <a:moveTo>
                    <a:pt x="0" y="8255188"/>
                  </a:moveTo>
                  <a:lnTo>
                    <a:pt x="0" y="440586"/>
                  </a:lnTo>
                  <a:cubicBezTo>
                    <a:pt x="0" y="197104"/>
                    <a:pt x="272654" y="0"/>
                    <a:pt x="609463" y="0"/>
                  </a:cubicBezTo>
                  <a:lnTo>
                    <a:pt x="7409784" y="0"/>
                  </a:lnTo>
                  <a:cubicBezTo>
                    <a:pt x="7746592" y="0"/>
                    <a:pt x="8019247" y="198264"/>
                    <a:pt x="8019247" y="440586"/>
                  </a:cubicBezTo>
                  <a:lnTo>
                    <a:pt x="8019247" y="8255188"/>
                  </a:lnTo>
                  <a:cubicBezTo>
                    <a:pt x="8019247" y="8498670"/>
                    <a:pt x="7746592" y="8695774"/>
                    <a:pt x="7409784" y="8695774"/>
                  </a:cubicBezTo>
                  <a:lnTo>
                    <a:pt x="609463" y="8695774"/>
                  </a:lnTo>
                  <a:cubicBezTo>
                    <a:pt x="274258" y="8695774"/>
                    <a:pt x="0" y="8498670"/>
                    <a:pt x="0" y="8255188"/>
                  </a:cubicBezTo>
                  <a:close/>
                </a:path>
              </a:pathLst>
            </a:custGeom>
            <a:blipFill>
              <a:blip r:embed="rId6"/>
              <a:stretch>
                <a:fillRect l="-4218" r="-4218"/>
              </a:stretch>
            </a:blipFill>
            <a:ln w="152400" cap="sq">
              <a:solidFill>
                <a:srgbClr val="A0E0F4"/>
              </a:solidFill>
              <a:prstDash val="solid"/>
              <a:miter/>
            </a:ln>
          </p:spPr>
          <p:txBody>
            <a:bodyPr/>
            <a:lstStyle/>
            <a:p>
              <a:endParaRPr lang="es-AR"/>
            </a:p>
          </p:txBody>
        </p:sp>
      </p:grpSp>
      <p:sp>
        <p:nvSpPr>
          <p:cNvPr id="8" name="Freeform 8"/>
          <p:cNvSpPr/>
          <p:nvPr/>
        </p:nvSpPr>
        <p:spPr>
          <a:xfrm>
            <a:off x="695093" y="1395094"/>
            <a:ext cx="14012075" cy="8416810"/>
          </a:xfrm>
          <a:custGeom>
            <a:avLst/>
            <a:gdLst/>
            <a:ahLst/>
            <a:cxnLst/>
            <a:rect l="l" t="t" r="r" b="b"/>
            <a:pathLst>
              <a:path w="14012075" h="8416810">
                <a:moveTo>
                  <a:pt x="0" y="0"/>
                </a:moveTo>
                <a:lnTo>
                  <a:pt x="14012076" y="0"/>
                </a:lnTo>
                <a:lnTo>
                  <a:pt x="14012076" y="8416810"/>
                </a:lnTo>
                <a:lnTo>
                  <a:pt x="0" y="841681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s-AR"/>
          </a:p>
        </p:txBody>
      </p:sp>
      <p:sp>
        <p:nvSpPr>
          <p:cNvPr id="9" name="TextBox 9"/>
          <p:cNvSpPr txBox="1"/>
          <p:nvPr/>
        </p:nvSpPr>
        <p:spPr>
          <a:xfrm>
            <a:off x="6425570" y="-171450"/>
            <a:ext cx="4178796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BNF C#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594</Words>
  <Application>Microsoft Office PowerPoint</Application>
  <PresentationFormat>Custom</PresentationFormat>
  <Paragraphs>45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31" baseType="lpstr">
      <vt:lpstr>Dumondi Condensed Bold Italics</vt:lpstr>
      <vt:lpstr>TS Deniz Bold</vt:lpstr>
      <vt:lpstr>Dumondi Condensed Heavy</vt:lpstr>
      <vt:lpstr>Arial</vt:lpstr>
      <vt:lpstr>Canva Sans Bold Italics</vt:lpstr>
      <vt:lpstr>Calibri</vt:lpstr>
      <vt:lpstr>Open Sans Bold</vt:lpstr>
      <vt:lpstr>Open Sans</vt:lpstr>
      <vt:lpstr>Dumondi Condensed Bold</vt:lpstr>
      <vt:lpstr>Canva Sans Bold</vt:lpstr>
      <vt:lpstr>Canva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Grupo1_TrabajoPractico_nº2</dc:title>
  <cp:lastModifiedBy>Pablo  Gimenez</cp:lastModifiedBy>
  <cp:revision>2</cp:revision>
  <dcterms:created xsi:type="dcterms:W3CDTF">2006-08-16T00:00:00Z</dcterms:created>
  <dcterms:modified xsi:type="dcterms:W3CDTF">2024-08-09T16:50:56Z</dcterms:modified>
  <dc:identifier>DAGM7Wpxjt0</dc:identifier>
</cp:coreProperties>
</file>